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60" r:id="rId5"/>
    <p:sldId id="261" r:id="rId6"/>
    <p:sldId id="262" r:id="rId7"/>
    <p:sldId id="263" r:id="rId8"/>
    <p:sldId id="264" r:id="rId9"/>
    <p:sldId id="265" r:id="rId10"/>
    <p:sldId id="266" r:id="rId11"/>
    <p:sldId id="277" r:id="rId12"/>
    <p:sldId id="268" r:id="rId13"/>
    <p:sldId id="270" r:id="rId14"/>
    <p:sldId id="271" r:id="rId15"/>
    <p:sldId id="272" r:id="rId16"/>
    <p:sldId id="273" r:id="rId17"/>
    <p:sldId id="274" r:id="rId18"/>
    <p:sldId id="276" r:id="rId19"/>
    <p:sldId id="269"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5343" autoAdjust="0"/>
  </p:normalViewPr>
  <p:slideViewPr>
    <p:cSldViewPr snapToGrid="0">
      <p:cViewPr varScale="1">
        <p:scale>
          <a:sx n="61" d="100"/>
          <a:sy n="61" d="100"/>
        </p:scale>
        <p:origin x="109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gif>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0BCCD4-3744-4078-B22F-3B53494593C2}" type="datetimeFigureOut">
              <a:rPr lang="en-US" smtClean="0"/>
              <a:t>9/5/2019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8D64D7-0ADB-42A9-BC49-D64E3D6B0A39}" type="slidenum">
              <a:rPr lang="en-US" smtClean="0"/>
              <a:t>‹#›</a:t>
            </a:fld>
            <a:endParaRPr lang="en-US"/>
          </a:p>
        </p:txBody>
      </p:sp>
    </p:spTree>
    <p:extLst>
      <p:ext uri="{BB962C8B-B14F-4D97-AF65-F5344CB8AC3E}">
        <p14:creationId xmlns:p14="http://schemas.microsoft.com/office/powerpoint/2010/main" val="1740662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proandroiddev.com/android-recyclerview-snaphelper-19eaa9598da6"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2</a:t>
            </a:fld>
            <a:endParaRPr lang="en-US"/>
          </a:p>
        </p:txBody>
      </p:sp>
    </p:spTree>
    <p:extLst>
      <p:ext uri="{BB962C8B-B14F-4D97-AF65-F5344CB8AC3E}">
        <p14:creationId xmlns:p14="http://schemas.microsoft.com/office/powerpoint/2010/main" val="26966953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dirty="0"/>
              <a:t>Để sử dụng ListAdapter mới chúng ta update adapter đã tồn tại để nó kế th</a:t>
            </a:r>
            <a:r>
              <a:rPr lang="en-US" sz="1200" dirty="0" err="1">
                <a:latin typeface="Arial" panose="020B0604020202020204" pitchFamily="34" charset="0"/>
                <a:cs typeface="Arial" panose="020B0604020202020204" pitchFamily="34" charset="0"/>
              </a:rPr>
              <a:t>ừa</a:t>
            </a:r>
            <a:r>
              <a:rPr lang="vi-VN" sz="1200" dirty="0"/>
              <a:t> ListAdapter và </a:t>
            </a:r>
            <a:r>
              <a:rPr lang="vi-VN" sz="1200" dirty="0">
                <a:latin typeface="+mn-lt"/>
                <a:cs typeface="Arial" panose="020B0604020202020204" pitchFamily="34" charset="0"/>
              </a:rPr>
              <a:t>truy</a:t>
            </a:r>
            <a:r>
              <a:rPr lang="en-US" sz="1200" dirty="0">
                <a:latin typeface="Arial" panose="020B0604020202020204" pitchFamily="34" charset="0"/>
                <a:cs typeface="Arial" panose="020B0604020202020204" pitchFamily="34" charset="0"/>
              </a:rPr>
              <a:t>ề</a:t>
            </a:r>
            <a:r>
              <a:rPr lang="vi-VN" sz="1200" dirty="0">
                <a:latin typeface="+mn-lt"/>
                <a:cs typeface="Arial" panose="020B0604020202020204" pitchFamily="34" charset="0"/>
              </a:rPr>
              <a:t>n</a:t>
            </a:r>
            <a:r>
              <a:rPr lang="vi-VN" sz="1200" dirty="0"/>
              <a:t> vào kiểu của Item sẽ show</a:t>
            </a:r>
            <a:r>
              <a:rPr lang="en-US" sz="1200" dirty="0"/>
              <a:t>.</a:t>
            </a:r>
          </a:p>
          <a:p>
            <a:endParaRPr lang="vi-VN" sz="1200" dirty="0"/>
          </a:p>
          <a:p>
            <a:r>
              <a:rPr lang="vi-VN" sz="1200" dirty="0"/>
              <a:t>Chúng ta không còn cần giữ tham chiếu của một list item vì </a:t>
            </a:r>
            <a:r>
              <a:rPr lang="vi-VN" sz="1200" b="1" dirty="0"/>
              <a:t>ListAdapter</a:t>
            </a:r>
            <a:r>
              <a:rPr lang="vi-VN" sz="1200" dirty="0"/>
              <a:t> làm điều này cho bạn. Bất cứ khi nào bạn cần item list, bạn có thể gọi getItem(int)</a:t>
            </a:r>
            <a:r>
              <a:rPr lang="en-US" sz="1200" dirty="0"/>
              <a:t>.</a:t>
            </a:r>
          </a:p>
          <a:p>
            <a:endParaRPr lang="en-US" sz="1200" dirty="0">
              <a:latin typeface="Arial" panose="020B0604020202020204" pitchFamily="34" charset="0"/>
              <a:cs typeface="Arial" panose="020B0604020202020204" pitchFamily="34" charset="0"/>
            </a:endParaRPr>
          </a:p>
          <a:p>
            <a:r>
              <a:rPr lang="en-US" sz="1200" dirty="0" err="1">
                <a:latin typeface="Arial" panose="020B0604020202020204" pitchFamily="34" charset="0"/>
                <a:cs typeface="Arial" panose="020B0604020202020204" pitchFamily="34" charset="0"/>
              </a:rPr>
              <a:t>Bất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cứ</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nào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bạn</a:t>
            </a:r>
            <a:r>
              <a:rPr lang="en-US" sz="1200" dirty="0">
                <a:latin typeface="Arial" panose="020B0604020202020204" pitchFamily="34" charset="0"/>
                <a:cs typeface="Arial" panose="020B0604020202020204" pitchFamily="34" charset="0"/>
              </a:rPr>
              <a:t> cần update adapter, </a:t>
            </a:r>
            <a:r>
              <a:rPr lang="en-US" sz="1200" dirty="0" err="1">
                <a:latin typeface="Arial" panose="020B0604020202020204" pitchFamily="34" charset="0"/>
                <a:cs typeface="Arial" panose="020B0604020202020204" pitchFamily="34" charset="0"/>
              </a:rPr>
              <a:t>bạn</a:t>
            </a:r>
            <a:r>
              <a:rPr lang="en-US" sz="1200" dirty="0">
                <a:latin typeface="Arial" panose="020B0604020202020204" pitchFamily="34" charset="0"/>
                <a:cs typeface="Arial" panose="020B0604020202020204" pitchFamily="34" charset="0"/>
              </a:rPr>
              <a:t> có </a:t>
            </a:r>
            <a:r>
              <a:rPr lang="en-US" sz="1200" dirty="0" err="1">
                <a:latin typeface="Arial" panose="020B0604020202020204" pitchFamily="34" charset="0"/>
                <a:cs typeface="Arial" panose="020B0604020202020204" pitchFamily="34" charset="0"/>
              </a:rPr>
              <a:t>thể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cung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cấp</a:t>
            </a:r>
            <a:r>
              <a:rPr lang="en-US" sz="1200" dirty="0">
                <a:latin typeface="Arial" panose="020B0604020202020204" pitchFamily="34" charset="0"/>
                <a:cs typeface="Arial" panose="020B0604020202020204" pitchFamily="34" charset="0"/>
              </a:rPr>
              <a:t> một list item </a:t>
            </a:r>
            <a:r>
              <a:rPr lang="en-US" sz="1200" dirty="0" err="1">
                <a:latin typeface="Arial" panose="020B0604020202020204" pitchFamily="34" charset="0"/>
                <a:cs typeface="Arial" panose="020B0604020202020204" pitchFamily="34" charset="0"/>
              </a:rPr>
              <a:t>mới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nó</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sử</a:t>
            </a:r>
            <a:r>
              <a:rPr lang="en-US" sz="1200" dirty="0">
                <a:latin typeface="Arial" panose="020B0604020202020204" pitchFamily="34" charset="0"/>
                <a:cs typeface="Arial" panose="020B0604020202020204" pitchFamily="34" charset="0"/>
              </a:rPr>
              <a:t> dụng </a:t>
            </a:r>
            <a:r>
              <a:rPr lang="en-US" sz="1200" b="1" dirty="0" err="1">
                <a:latin typeface="Arial" panose="020B0604020202020204" pitchFamily="34" charset="0"/>
                <a:cs typeface="Arial" panose="020B0604020202020204" pitchFamily="34" charset="0"/>
              </a:rPr>
              <a:t>submitList</a:t>
            </a:r>
            <a:r>
              <a:rPr lang="en-US" sz="1200" b="1" dirty="0">
                <a:latin typeface="Arial" panose="020B0604020202020204" pitchFamily="34" charset="0"/>
                <a:cs typeface="Arial" panose="020B0604020202020204" pitchFamily="34" charset="0"/>
              </a:rPr>
              <a:t>(List)</a:t>
            </a:r>
            <a:r>
              <a:rPr lang="en-US" sz="1200" dirty="0">
                <a:latin typeface="Arial" panose="020B0604020202020204" pitchFamily="34" charset="0"/>
                <a:cs typeface="Arial" panose="020B0604020202020204" pitchFamily="34" charset="0"/>
              </a:rPr>
              <a:t> method.</a:t>
            </a:r>
          </a:p>
          <a:p>
            <a:endParaRPr lang="en-US" sz="1200"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vi-VN" sz="1200" b="1" dirty="0"/>
              <a:t>ListAdapter</a:t>
            </a:r>
            <a:r>
              <a:rPr lang="vi-VN" sz="1200" dirty="0"/>
              <a:t> là một class mới trong support library 27.1.0 và đơn giản hóa code cần thiết để làm việc với </a:t>
            </a:r>
            <a:r>
              <a:rPr lang="vi-VN" sz="1200" b="1" dirty="0"/>
              <a:t>RecyclerView</a:t>
            </a:r>
            <a:r>
              <a:rPr lang="vi-VN" sz="1200" dirty="0"/>
              <a:t>. Và kết quả mà bạn nhật được là bạn cần viết ít code hơn và recyclerview animation hoạt động tốt hơn.</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a:t>
            </a:r>
            <a:r>
              <a:rPr lang="vi-VN" sz="1200" dirty="0"/>
              <a:t>ó tự động lưu trữ list item trước và sử dụng DiffUtil để chỉ update những items trong recycler mà có sự thay đổi. Điều này cho hiệu năng tốt hơn vì bạn tránh refreshing toàn bộ list, và có những animation tốt bởi vì chỉ những item thay đổi cần vẽ lại.</a:t>
            </a:r>
            <a:endParaRPr lang="en-US" sz="1200" dirty="0"/>
          </a:p>
        </p:txBody>
      </p:sp>
      <p:sp>
        <p:nvSpPr>
          <p:cNvPr id="4" name="Slide Number Placeholder 3"/>
          <p:cNvSpPr>
            <a:spLocks noGrp="1"/>
          </p:cNvSpPr>
          <p:nvPr>
            <p:ph type="sldNum" sz="quarter" idx="5"/>
          </p:nvPr>
        </p:nvSpPr>
        <p:spPr/>
        <p:txBody>
          <a:bodyPr/>
          <a:lstStyle/>
          <a:p>
            <a:fld id="{268D64D7-0ADB-42A9-BC49-D64E3D6B0A39}" type="slidenum">
              <a:rPr lang="en-US" smtClean="0"/>
              <a:t>12</a:t>
            </a:fld>
            <a:endParaRPr lang="en-US"/>
          </a:p>
        </p:txBody>
      </p:sp>
    </p:spTree>
    <p:extLst>
      <p:ext uri="{BB962C8B-B14F-4D97-AF65-F5344CB8AC3E}">
        <p14:creationId xmlns:p14="http://schemas.microsoft.com/office/powerpoint/2010/main" val="42595503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là một </a:t>
            </a:r>
            <a:r>
              <a:rPr lang="en-US" sz="1200" dirty="0" err="1">
                <a:latin typeface="Arial" panose="020B0604020202020204" pitchFamily="34" charset="0"/>
                <a:cs typeface="Arial" panose="020B0604020202020204" pitchFamily="34" charset="0"/>
              </a:rPr>
              <a:t>dạng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RecyclerView</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nh</a:t>
            </a:r>
            <a:r>
              <a:rPr lang="vi-VN" sz="1200" dirty="0">
                <a:latin typeface="+mn-lt"/>
                <a:cs typeface="Arial" panose="020B0604020202020204" pitchFamily="34" charset="0"/>
              </a:rPr>
              <a:t>ư</a:t>
            </a:r>
            <a:r>
              <a:rPr lang="en-US" sz="1200" dirty="0">
                <a:latin typeface="Arial" panose="020B0604020202020204" pitchFamily="34" charset="0"/>
                <a:cs typeface="Arial" panose="020B0604020202020204" pitchFamily="34" charset="0"/>
              </a:rPr>
              <a:t>ng </a:t>
            </a:r>
            <a:r>
              <a:rPr lang="en-US" sz="1200" dirty="0" err="1">
                <a:latin typeface="Arial" panose="020B0604020202020204" pitchFamily="34" charset="0"/>
                <a:cs typeface="Arial" panose="020B0604020202020204" pitchFamily="34" charset="0"/>
              </a:rPr>
              <a:t>nó</a:t>
            </a:r>
            <a:r>
              <a:rPr lang="en-US" sz="1200" dirty="0">
                <a:latin typeface="Arial" panose="020B0604020202020204" pitchFamily="34" charset="0"/>
                <a:cs typeface="Arial" panose="020B0604020202020204" pitchFamily="34" charset="0"/>
              </a:rPr>
              <a:t> không load </a:t>
            </a:r>
            <a:r>
              <a:rPr lang="en-US" sz="1200" dirty="0" err="1">
                <a:latin typeface="Arial" panose="020B0604020202020204" pitchFamily="34" charset="0"/>
                <a:cs typeface="Arial" panose="020B0604020202020204" pitchFamily="34" charset="0"/>
              </a:rPr>
              <a:t>hết</a:t>
            </a:r>
            <a:r>
              <a:rPr lang="en-US" sz="1200" dirty="0">
                <a:latin typeface="Arial" panose="020B0604020202020204" pitchFamily="34" charset="0"/>
                <a:cs typeface="Arial" panose="020B0604020202020204" pitchFamily="34" charset="0"/>
              </a:rPr>
              <a:t> các </a:t>
            </a:r>
            <a:r>
              <a:rPr lang="en-US" sz="1200" dirty="0" err="1">
                <a:latin typeface="Arial" panose="020B0604020202020204" pitchFamily="34" charset="0"/>
                <a:cs typeface="Arial" panose="020B0604020202020204" pitchFamily="34" charset="0"/>
              </a:rPr>
              <a:t>phần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tử</a:t>
            </a:r>
            <a:r>
              <a:rPr lang="en-US" sz="1200" dirty="0">
                <a:latin typeface="Arial" panose="020B0604020202020204" pitchFamily="34" charset="0"/>
                <a:cs typeface="Arial" panose="020B0604020202020204" pitchFamily="34" charset="0"/>
              </a:rPr>
              <a:t> trong </a:t>
            </a:r>
            <a:r>
              <a:rPr lang="en-US" sz="1200" dirty="0" err="1">
                <a:latin typeface="Arial" panose="020B0604020202020204" pitchFamily="34" charset="0"/>
                <a:cs typeface="Arial" panose="020B0604020202020204" pitchFamily="34" charset="0"/>
              </a:rPr>
              <a:t>danh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sách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ngay</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từ</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đầu</a:t>
            </a:r>
            <a:r>
              <a:rPr lang="en-US" sz="1200" dirty="0">
                <a:latin typeface="Arial" panose="020B0604020202020204" pitchFamily="34" charset="0"/>
                <a:cs typeface="Arial" panose="020B0604020202020204" pitchFamily="34" charset="0"/>
              </a:rPr>
              <a:t>, mà </a:t>
            </a:r>
            <a:r>
              <a:rPr lang="en-US" sz="1200" dirty="0" err="1">
                <a:latin typeface="Arial" panose="020B0604020202020204" pitchFamily="34" charset="0"/>
                <a:cs typeface="Arial" panose="020B0604020202020204" pitchFamily="34" charset="0"/>
              </a:rPr>
              <a:t>nó</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sẽ</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đợi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đến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ng</a:t>
            </a:r>
            <a:r>
              <a:rPr lang="vi-VN" sz="1200" dirty="0">
                <a:latin typeface="+mn-lt"/>
                <a:cs typeface="Arial" panose="020B0604020202020204" pitchFamily="34" charset="0"/>
              </a:rPr>
              <a:t>ư</a:t>
            </a:r>
            <a:r>
              <a:rPr lang="en-US" sz="1200" dirty="0" err="1">
                <a:latin typeface="Arial" panose="020B0604020202020204" pitchFamily="34" charset="0"/>
                <a:cs typeface="Arial" panose="020B0604020202020204" pitchFamily="34" charset="0"/>
              </a:rPr>
              <a:t>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 scroll </a:t>
            </a:r>
            <a:r>
              <a:rPr lang="en-US" sz="1200" dirty="0" err="1">
                <a:latin typeface="Arial" panose="020B0604020202020204" pitchFamily="34" charset="0"/>
                <a:cs typeface="Arial" panose="020B0604020202020204" pitchFamily="34" charset="0"/>
              </a:rPr>
              <a:t>đến</a:t>
            </a:r>
            <a:r>
              <a:rPr lang="en-US" sz="1200" dirty="0">
                <a:latin typeface="Arial" panose="020B0604020202020204" pitchFamily="34" charset="0"/>
                <a:cs typeface="Arial" panose="020B0604020202020204" pitchFamily="34" charset="0"/>
              </a:rPr>
              <a:t> một </a:t>
            </a:r>
            <a:r>
              <a:rPr lang="en-US" sz="1200" dirty="0" err="1">
                <a:latin typeface="Arial" panose="020B0604020202020204" pitchFamily="34" charset="0"/>
                <a:cs typeface="Arial" panose="020B0604020202020204" pitchFamily="34" charset="0"/>
              </a:rPr>
              <a:t>điểm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nào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đó</a:t>
            </a:r>
            <a:r>
              <a:rPr lang="en-US" sz="1200" dirty="0">
                <a:latin typeface="Arial" panose="020B0604020202020204" pitchFamily="34" charset="0"/>
                <a:cs typeface="Arial" panose="020B0604020202020204" pitchFamily="34" charset="0"/>
              </a:rPr>
              <a:t> (do </a:t>
            </a:r>
            <a:r>
              <a:rPr lang="en-US" sz="1200" dirty="0" err="1">
                <a:latin typeface="Arial" panose="020B0604020202020204" pitchFamily="34" charset="0"/>
                <a:cs typeface="Arial" panose="020B0604020202020204" pitchFamily="34" charset="0"/>
              </a:rPr>
              <a:t>lập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trình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viên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quy</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định</a:t>
            </a:r>
            <a:r>
              <a:rPr lang="en-US" sz="1200" dirty="0">
                <a:latin typeface="Arial" panose="020B0604020202020204" pitchFamily="34" charset="0"/>
                <a:cs typeface="Arial" panose="020B0604020202020204" pitchFamily="34" charset="0"/>
              </a:rPr>
              <a:t>) rồi </a:t>
            </a:r>
            <a:r>
              <a:rPr lang="en-US" sz="1200" dirty="0" err="1">
                <a:latin typeface="Arial" panose="020B0604020202020204" pitchFamily="34" charset="0"/>
                <a:cs typeface="Arial" panose="020B0604020202020204" pitchFamily="34" charset="0"/>
              </a:rPr>
              <a:t>mới</a:t>
            </a:r>
            <a:r>
              <a:rPr lang="en-US" sz="1200" dirty="0">
                <a:latin typeface="Arial" panose="020B0604020202020204" pitchFamily="34" charset="0"/>
                <a:cs typeface="Arial" panose="020B0604020202020204" pitchFamily="34" charset="0"/>
              </a:rPr>
              <a:t> load </a:t>
            </a:r>
            <a:r>
              <a:rPr lang="en-US" sz="1200" dirty="0" err="1">
                <a:latin typeface="Arial" panose="020B0604020202020204" pitchFamily="34" charset="0"/>
                <a:cs typeface="Arial" panose="020B0604020202020204" pitchFamily="34" charset="0"/>
              </a:rPr>
              <a:t>tiếp</a:t>
            </a:r>
            <a:r>
              <a:rPr lang="en-US" sz="1200" dirty="0">
                <a:latin typeface="Arial" panose="020B0604020202020204" pitchFamily="34" charset="0"/>
                <a:cs typeface="Arial" panose="020B0604020202020204" pitchFamily="34" charset="0"/>
              </a:rPr>
              <a:t> các </a:t>
            </a:r>
            <a:r>
              <a:rPr lang="en-US" sz="1200" dirty="0" err="1">
                <a:latin typeface="Arial" panose="020B0604020202020204" pitchFamily="34" charset="0"/>
                <a:cs typeface="Arial" panose="020B0604020202020204" pitchFamily="34" charset="0"/>
              </a:rPr>
              <a:t>phần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tử</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phía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sau</a:t>
            </a:r>
            <a:r>
              <a:rPr lang="en-US" sz="1200" dirty="0">
                <a:latin typeface="Arial" panose="020B0604020202020204" pitchFamily="34" charset="0"/>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vi-VN" sz="1200" dirty="0">
                <a:latin typeface="+mn-lt"/>
                <a:cs typeface="Arial" panose="020B0604020202020204" pitchFamily="34" charset="0"/>
              </a:rPr>
              <a:t>RecyclerView hỗ trợ sự kiện </a:t>
            </a:r>
            <a:r>
              <a:rPr lang="vi-VN" sz="1200" b="1" dirty="0">
                <a:latin typeface="+mn-lt"/>
                <a:cs typeface="Arial" panose="020B0604020202020204" pitchFamily="34" charset="0"/>
              </a:rPr>
              <a:t>onLoadMore() </a:t>
            </a:r>
            <a:r>
              <a:rPr lang="vi-VN" sz="1200" dirty="0">
                <a:latin typeface="+mn-lt"/>
                <a:cs typeface="Arial" panose="020B0604020202020204" pitchFamily="34" charset="0"/>
              </a:rPr>
              <a:t>khi người dùng cuộn đến vị trí cuối cùng của danh sách. Bạn có thể sử dụng nó trong </a:t>
            </a:r>
            <a:r>
              <a:rPr lang="vi-VN" sz="1200" b="1" dirty="0">
                <a:latin typeface="+mn-lt"/>
                <a:cs typeface="Arial" panose="020B0604020202020204" pitchFamily="34" charset="0"/>
              </a:rPr>
              <a:t>addOnScrollListener() </a:t>
            </a:r>
            <a:r>
              <a:rPr lang="vi-VN" sz="1200" dirty="0">
                <a:latin typeface="+mn-lt"/>
                <a:cs typeface="Arial" panose="020B0604020202020204" pitchFamily="34" charset="0"/>
              </a:rPr>
              <a:t>và </a:t>
            </a:r>
            <a:r>
              <a:rPr lang="vi-VN" sz="1200" b="1" i="1" dirty="0">
                <a:latin typeface="+mn-lt"/>
                <a:cs typeface="Arial" panose="020B0604020202020204" pitchFamily="34" charset="0"/>
              </a:rPr>
              <a:t>Override</a:t>
            </a:r>
            <a:r>
              <a:rPr lang="vi-VN" sz="1200" dirty="0">
                <a:latin typeface="+mn-lt"/>
                <a:cs typeface="Arial" panose="020B0604020202020204" pitchFamily="34" charset="0"/>
              </a:rPr>
              <a:t> phương thức </a:t>
            </a:r>
            <a:r>
              <a:rPr lang="vi-VN" sz="1200" b="1" dirty="0">
                <a:latin typeface="+mn-lt"/>
                <a:cs typeface="Arial" panose="020B0604020202020204" pitchFamily="34" charset="0"/>
              </a:rPr>
              <a:t>onLoadMore()</a:t>
            </a:r>
            <a:endParaRPr lang="en-US" sz="1200" b="1" dirty="0">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13</a:t>
            </a:fld>
            <a:endParaRPr lang="en-US"/>
          </a:p>
        </p:txBody>
      </p:sp>
    </p:spTree>
    <p:extLst>
      <p:ext uri="{BB962C8B-B14F-4D97-AF65-F5344CB8AC3E}">
        <p14:creationId xmlns:p14="http://schemas.microsoft.com/office/powerpoint/2010/main" val="13647583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GB" sz="1200" b="1" dirty="0" err="1">
                <a:latin typeface="Arial" panose="020B0604020202020204" pitchFamily="34" charset="0"/>
                <a:cs typeface="Arial" panose="020B0604020202020204" pitchFamily="34" charset="0"/>
              </a:rPr>
              <a:t>getMovementFlags</a:t>
            </a:r>
            <a:r>
              <a:rPr lang="en-GB" sz="1200" b="1" dirty="0">
                <a:latin typeface="Arial" panose="020B0604020202020204" pitchFamily="34" charset="0"/>
                <a:cs typeface="Arial" panose="020B0604020202020204" pitchFamily="34" charset="0"/>
              </a:rPr>
              <a:t>(</a:t>
            </a:r>
            <a:r>
              <a:rPr lang="en-GB" sz="1200" b="1" dirty="0" err="1">
                <a:latin typeface="Arial" panose="020B0604020202020204" pitchFamily="34" charset="0"/>
                <a:cs typeface="Arial" panose="020B0604020202020204" pitchFamily="34" charset="0"/>
              </a:rPr>
              <a:t>RecyclerView</a:t>
            </a:r>
            <a:r>
              <a:rPr lang="en-GB" sz="1200" b="1" dirty="0">
                <a:latin typeface="Arial" panose="020B0604020202020204" pitchFamily="34" charset="0"/>
                <a:cs typeface="Arial" panose="020B0604020202020204" pitchFamily="34" charset="0"/>
              </a:rPr>
              <a:t> </a:t>
            </a:r>
            <a:r>
              <a:rPr lang="en-GB" sz="1200" b="1" dirty="0" err="1">
                <a:latin typeface="Arial" panose="020B0604020202020204" pitchFamily="34" charset="0"/>
                <a:cs typeface="Arial" panose="020B0604020202020204" pitchFamily="34" charset="0"/>
              </a:rPr>
              <a:t>recyclerView</a:t>
            </a:r>
            <a:r>
              <a:rPr lang="en-GB" sz="1200" b="1" dirty="0">
                <a:latin typeface="Arial" panose="020B0604020202020204" pitchFamily="34" charset="0"/>
                <a:cs typeface="Arial" panose="020B0604020202020204" pitchFamily="34" charset="0"/>
              </a:rPr>
              <a:t>, </a:t>
            </a:r>
            <a:r>
              <a:rPr lang="en-GB" sz="1200" b="1" dirty="0" err="1">
                <a:latin typeface="Arial" panose="020B0604020202020204" pitchFamily="34" charset="0"/>
                <a:cs typeface="Arial" panose="020B0604020202020204" pitchFamily="34" charset="0"/>
              </a:rPr>
              <a:t>ViewHolder</a:t>
            </a:r>
            <a:r>
              <a:rPr lang="en-GB" sz="1200" b="1" dirty="0">
                <a:latin typeface="Arial" panose="020B0604020202020204" pitchFamily="34" charset="0"/>
                <a:cs typeface="Arial" panose="020B0604020202020204" pitchFamily="34" charset="0"/>
              </a:rPr>
              <a:t> </a:t>
            </a:r>
            <a:r>
              <a:rPr lang="en-GB" sz="1200" b="1" dirty="0" err="1">
                <a:latin typeface="Arial" panose="020B0604020202020204" pitchFamily="34" charset="0"/>
                <a:cs typeface="Arial" panose="020B0604020202020204" pitchFamily="34" charset="0"/>
              </a:rPr>
              <a:t>viewHolder</a:t>
            </a:r>
            <a:r>
              <a:rPr lang="en-GB" sz="1200" b="1" dirty="0">
                <a:latin typeface="Arial" panose="020B0604020202020204" pitchFamily="34" charset="0"/>
                <a:cs typeface="Arial" panose="020B0604020202020204" pitchFamily="34" charset="0"/>
              </a:rPr>
              <a:t>)</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Quyết</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định</a:t>
            </a:r>
            <a:r>
              <a:rPr lang="en-GB" sz="1200" dirty="0">
                <a:latin typeface="Arial" panose="020B0604020202020204" pitchFamily="34" charset="0"/>
                <a:cs typeface="Arial" panose="020B0604020202020204" pitchFamily="34" charset="0"/>
              </a:rPr>
              <a:t> </a:t>
            </a:r>
            <a:r>
              <a:rPr lang="en-GB" sz="1200" dirty="0" err="1">
                <a:latin typeface="Arial" panose="020B0604020202020204" pitchFamily="34" charset="0"/>
                <a:cs typeface="Arial" panose="020B0604020202020204" pitchFamily="34" charset="0"/>
              </a:rPr>
              <a:t>nh</a:t>
            </a:r>
            <a:r>
              <a:rPr lang="en-US" sz="1200" dirty="0" err="1">
                <a:latin typeface="Arial" panose="020B0604020202020204" pitchFamily="34" charset="0"/>
                <a:cs typeface="Arial" panose="020B0604020202020204" pitchFamily="34" charset="0"/>
              </a:rPr>
              <a:t>ững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hành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động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ng</a:t>
            </a:r>
            <a:r>
              <a:rPr lang="vi-VN" sz="1200" dirty="0">
                <a:latin typeface="+mn-lt"/>
                <a:cs typeface="Arial" panose="020B0604020202020204" pitchFamily="34" charset="0"/>
              </a:rPr>
              <a:t>ư</a:t>
            </a:r>
            <a:r>
              <a:rPr lang="en-US" sz="1200" dirty="0" err="1">
                <a:latin typeface="Arial" panose="020B0604020202020204" pitchFamily="34" charset="0"/>
                <a:cs typeface="Arial" panose="020B0604020202020204" pitchFamily="34" charset="0"/>
              </a:rPr>
              <a:t>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định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nghĩa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cờ</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phép</a:t>
            </a:r>
            <a:r>
              <a:rPr lang="en-US" sz="1200" dirty="0">
                <a:latin typeface="Arial" panose="020B0604020202020204" pitchFamily="34" charset="0"/>
                <a:cs typeface="Arial" panose="020B0604020202020204" pitchFamily="34" charset="0"/>
              </a:rPr>
              <a:t> di </a:t>
            </a:r>
            <a:r>
              <a:rPr lang="en-US" sz="1200" dirty="0" err="1">
                <a:latin typeface="Arial" panose="020B0604020202020204" pitchFamily="34" charset="0"/>
                <a:cs typeface="Arial" panose="020B0604020202020204" pitchFamily="34" charset="0"/>
              </a:rPr>
              <a:t>chuyển</a:t>
            </a:r>
            <a:r>
              <a:rPr lang="en-US" sz="1200" dirty="0">
                <a:latin typeface="Arial" panose="020B0604020202020204" pitchFamily="34" charset="0"/>
                <a:cs typeface="Arial" panose="020B0604020202020204" pitchFamily="34" charset="0"/>
              </a:rPr>
              <a:t>. Có </a:t>
            </a:r>
            <a:r>
              <a:rPr lang="en-US" sz="1200" dirty="0" err="1">
                <a:latin typeface="Arial" panose="020B0604020202020204" pitchFamily="34" charset="0"/>
                <a:cs typeface="Arial" panose="020B0604020202020204" pitchFamily="34" charset="0"/>
              </a:rPr>
              <a:t>thể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trả</a:t>
            </a:r>
            <a:r>
              <a:rPr lang="en-US" sz="1200" dirty="0">
                <a:latin typeface="Arial" panose="020B0604020202020204" pitchFamily="34" charset="0"/>
                <a:cs typeface="Arial" panose="020B0604020202020204" pitchFamily="34" charset="0"/>
              </a:rPr>
              <a:t> về </a:t>
            </a:r>
            <a:r>
              <a:rPr lang="en-US" sz="1200" dirty="0" err="1">
                <a:latin typeface="Arial" panose="020B0604020202020204" pitchFamily="34" charset="0"/>
                <a:cs typeface="Arial" panose="020B0604020202020204" pitchFamily="34" charset="0"/>
              </a:rPr>
              <a:t>cờ</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thông</a:t>
            </a:r>
            <a:r>
              <a:rPr lang="en-US" sz="1200" dirty="0">
                <a:latin typeface="Arial" panose="020B0604020202020204" pitchFamily="34" charset="0"/>
                <a:cs typeface="Arial" panose="020B0604020202020204" pitchFamily="34" charset="0"/>
              </a:rPr>
              <a:t> qua 2 method </a:t>
            </a:r>
            <a:r>
              <a:rPr lang="en-US" sz="1200" i="1" dirty="0" err="1">
                <a:latin typeface="Arial" panose="020B0604020202020204" pitchFamily="34" charset="0"/>
                <a:cs typeface="Arial" panose="020B0604020202020204" pitchFamily="34" charset="0"/>
              </a:rPr>
              <a:t>makeMovementFlags</a:t>
            </a:r>
            <a:r>
              <a:rPr lang="en-US" sz="1200" i="1" dirty="0">
                <a:latin typeface="Arial" panose="020B0604020202020204" pitchFamily="34" charset="0"/>
                <a:cs typeface="Arial" panose="020B0604020202020204" pitchFamily="34" charset="0"/>
              </a:rPr>
              <a:t>(int, int) </a:t>
            </a:r>
            <a:r>
              <a:rPr lang="en-US" sz="1200" dirty="0">
                <a:latin typeface="Arial" panose="020B0604020202020204" pitchFamily="34" charset="0"/>
                <a:cs typeface="Arial" panose="020B0604020202020204" pitchFamily="34" charset="0"/>
              </a:rPr>
              <a:t>và </a:t>
            </a:r>
            <a:r>
              <a:rPr lang="en-US" sz="1200" i="1" dirty="0" err="1">
                <a:latin typeface="Arial" panose="020B0604020202020204" pitchFamily="34" charset="0"/>
                <a:cs typeface="Arial" panose="020B0604020202020204" pitchFamily="34" charset="0"/>
              </a:rPr>
              <a:t>makeFlag</a:t>
            </a:r>
            <a:r>
              <a:rPr lang="en-US" sz="1200" i="1" dirty="0">
                <a:latin typeface="Arial" panose="020B0604020202020204" pitchFamily="34" charset="0"/>
                <a:cs typeface="Arial" panose="020B0604020202020204" pitchFamily="34" charset="0"/>
              </a:rPr>
              <a:t>(int, int).</a:t>
            </a:r>
          </a:p>
          <a:p>
            <a:pPr>
              <a:lnSpc>
                <a:spcPct val="150000"/>
              </a:lnSpc>
            </a:pPr>
            <a:r>
              <a:rPr lang="en-US" sz="1200" b="1" dirty="0" err="1">
                <a:latin typeface="Arial" panose="020B0604020202020204" pitchFamily="34" charset="0"/>
                <a:cs typeface="Arial" panose="020B0604020202020204" pitchFamily="34" charset="0"/>
              </a:rPr>
              <a:t>onMove</a:t>
            </a:r>
            <a:r>
              <a:rPr lang="en-US" sz="1200" b="1" dirty="0">
                <a:latin typeface="Arial" panose="020B0604020202020204" pitchFamily="34" charset="0"/>
                <a:cs typeface="Arial" panose="020B0604020202020204" pitchFamily="34" charset="0"/>
              </a:rPr>
              <a:t>(</a:t>
            </a:r>
            <a:r>
              <a:rPr lang="en-US" sz="1200" b="1" dirty="0" err="1">
                <a:latin typeface="Arial" panose="020B0604020202020204" pitchFamily="34" charset="0"/>
                <a:cs typeface="Arial" panose="020B0604020202020204" pitchFamily="34" charset="0"/>
              </a:rPr>
              <a:t>RecyclerView</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recyclerView</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RecyclerView.ViewHolder</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viewHolder</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RecyclerView.ViewHolder</a:t>
            </a:r>
            <a:r>
              <a:rPr lang="en-US" sz="1200" b="1" dirty="0">
                <a:latin typeface="Arial" panose="020B0604020202020204" pitchFamily="34" charset="0"/>
                <a:cs typeface="Arial" panose="020B0604020202020204" pitchFamily="34" charset="0"/>
              </a:rPr>
              <a:t> target):</a:t>
            </a:r>
            <a:r>
              <a:rPr lang="en-US" sz="1200" dirty="0">
                <a:latin typeface="Arial" panose="020B0604020202020204" pitchFamily="34" charset="0"/>
                <a:cs typeface="Arial" panose="020B0604020202020204" pitchFamily="34" charset="0"/>
              </a:rPr>
              <a:t> Method </a:t>
            </a:r>
            <a:r>
              <a:rPr lang="en-US" sz="1200" dirty="0" err="1">
                <a:latin typeface="Arial" panose="020B0604020202020204" pitchFamily="34" charset="0"/>
                <a:cs typeface="Arial" panose="020B0604020202020204" pitchFamily="34" charset="0"/>
              </a:rPr>
              <a:t>này</a:t>
            </a:r>
            <a:r>
              <a:rPr lang="en-US" sz="1200" dirty="0">
                <a:latin typeface="Arial" panose="020B0604020202020204" pitchFamily="34" charset="0"/>
                <a:cs typeface="Arial" panose="020B0604020202020204" pitchFamily="34" charset="0"/>
              </a:rPr>
              <a:t> đ</a:t>
            </a:r>
            <a:r>
              <a:rPr lang="vi-VN" sz="1200" dirty="0">
                <a:latin typeface="+mn-lt"/>
                <a:cs typeface="Arial" panose="020B0604020202020204" pitchFamily="34" charset="0"/>
              </a:rPr>
              <a:t>ư</a:t>
            </a:r>
            <a:r>
              <a:rPr lang="en-US" sz="1200" dirty="0" err="1">
                <a:latin typeface="Arial" panose="020B0604020202020204" pitchFamily="34" charset="0"/>
                <a:cs typeface="Arial" panose="020B0604020202020204" pitchFamily="34" charset="0"/>
              </a:rPr>
              <a:t>ợc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gọi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ng</a:t>
            </a:r>
            <a:r>
              <a:rPr lang="vi-VN" sz="1200" dirty="0">
                <a:latin typeface="+mn-lt"/>
                <a:cs typeface="Arial" panose="020B0604020202020204" pitchFamily="34" charset="0"/>
              </a:rPr>
              <a:t>ư</a:t>
            </a:r>
            <a:r>
              <a:rPr lang="en-US" sz="1200" dirty="0" err="1">
                <a:latin typeface="Arial" panose="020B0604020202020204" pitchFamily="34" charset="0"/>
                <a:cs typeface="Arial" panose="020B0604020202020204" pitchFamily="34" charset="0"/>
              </a:rPr>
              <a:t>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kéo</a:t>
            </a:r>
            <a:r>
              <a:rPr lang="en-US" sz="1200" dirty="0">
                <a:latin typeface="Arial" panose="020B0604020202020204" pitchFamily="34" charset="0"/>
                <a:cs typeface="Arial" panose="020B0604020202020204" pitchFamily="34" charset="0"/>
              </a:rPr>
              <a:t> item </a:t>
            </a:r>
            <a:r>
              <a:rPr lang="en-US" sz="1200" dirty="0" err="1">
                <a:latin typeface="Arial" panose="020B0604020202020204" pitchFamily="34" charset="0"/>
                <a:cs typeface="Arial" panose="020B0604020202020204" pitchFamily="34" charset="0"/>
              </a:rPr>
              <a:t>từ</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vị</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trí</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này</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đến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vị</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trí</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khác</a:t>
            </a:r>
            <a:r>
              <a:rPr lang="en-US" sz="1200" dirty="0">
                <a:latin typeface="Arial" panose="020B0604020202020204" pitchFamily="34" charset="0"/>
                <a:cs typeface="Arial" panose="020B0604020202020204" pitchFamily="34" charset="0"/>
              </a:rPr>
              <a:t>.</a:t>
            </a:r>
            <a:endParaRPr lang="en-US" sz="1200" b="1" dirty="0">
              <a:latin typeface="Arial" panose="020B0604020202020204" pitchFamily="34" charset="0"/>
              <a:cs typeface="Arial" panose="020B0604020202020204" pitchFamily="34" charset="0"/>
            </a:endParaRPr>
          </a:p>
          <a:p>
            <a:pPr>
              <a:lnSpc>
                <a:spcPct val="150000"/>
              </a:lnSpc>
            </a:pPr>
            <a:r>
              <a:rPr lang="en-GB" sz="1200" b="1" dirty="0" err="1">
                <a:latin typeface="Arial" panose="020B0604020202020204" pitchFamily="34" charset="0"/>
                <a:cs typeface="Arial" panose="020B0604020202020204" pitchFamily="34" charset="0"/>
              </a:rPr>
              <a:t>onSwiped</a:t>
            </a:r>
            <a:r>
              <a:rPr lang="en-GB" sz="1200" b="1" dirty="0">
                <a:latin typeface="Arial" panose="020B0604020202020204" pitchFamily="34" charset="0"/>
                <a:cs typeface="Arial" panose="020B0604020202020204" pitchFamily="34" charset="0"/>
              </a:rPr>
              <a:t>(</a:t>
            </a:r>
            <a:r>
              <a:rPr lang="en-GB" sz="1200" b="1" dirty="0" err="1">
                <a:latin typeface="Arial" panose="020B0604020202020204" pitchFamily="34" charset="0"/>
                <a:cs typeface="Arial" panose="020B0604020202020204" pitchFamily="34" charset="0"/>
              </a:rPr>
              <a:t>RecyclerView.ViewHolder</a:t>
            </a:r>
            <a:r>
              <a:rPr lang="en-GB" sz="1200" b="1" dirty="0">
                <a:latin typeface="Arial" panose="020B0604020202020204" pitchFamily="34" charset="0"/>
                <a:cs typeface="Arial" panose="020B0604020202020204" pitchFamily="34" charset="0"/>
              </a:rPr>
              <a:t> </a:t>
            </a:r>
            <a:r>
              <a:rPr lang="en-GB" sz="1200" b="1" dirty="0" err="1">
                <a:latin typeface="Arial" panose="020B0604020202020204" pitchFamily="34" charset="0"/>
                <a:cs typeface="Arial" panose="020B0604020202020204" pitchFamily="34" charset="0"/>
              </a:rPr>
              <a:t>viewHolder</a:t>
            </a:r>
            <a:r>
              <a:rPr lang="en-GB" sz="1200" b="1" dirty="0">
                <a:latin typeface="Arial" panose="020B0604020202020204" pitchFamily="34" charset="0"/>
                <a:cs typeface="Arial" panose="020B0604020202020204" pitchFamily="34" charset="0"/>
              </a:rPr>
              <a:t>, int direction): </a:t>
            </a:r>
            <a:r>
              <a:rPr lang="en-US" sz="1200" dirty="0" err="1">
                <a:latin typeface="Arial" panose="020B0604020202020204" pitchFamily="34" charset="0"/>
                <a:cs typeface="Arial" panose="020B0604020202020204" pitchFamily="34" charset="0"/>
              </a:rPr>
              <a:t>Trả</a:t>
            </a:r>
            <a:r>
              <a:rPr lang="en-US" sz="1200" dirty="0">
                <a:latin typeface="Arial" panose="020B0604020202020204" pitchFamily="34" charset="0"/>
                <a:cs typeface="Arial" panose="020B0604020202020204" pitchFamily="34" charset="0"/>
              </a:rPr>
              <a:t> về </a:t>
            </a: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một item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recyclerview</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bị</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biến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mất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swipe.</a:t>
            </a:r>
            <a:endParaRPr lang="en-US" sz="1200" b="1" dirty="0">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16</a:t>
            </a:fld>
            <a:endParaRPr lang="en-US"/>
          </a:p>
        </p:txBody>
      </p:sp>
    </p:spTree>
    <p:extLst>
      <p:ext uri="{BB962C8B-B14F-4D97-AF65-F5344CB8AC3E}">
        <p14:creationId xmlns:p14="http://schemas.microsoft.com/office/powerpoint/2010/main" val="35564152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Gắn</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sự</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kiện</a:t>
            </a:r>
            <a:r>
              <a:rPr lang="en-US" sz="1200" b="1" dirty="0">
                <a:latin typeface="Arial" panose="020B0604020202020204" pitchFamily="34" charset="0"/>
                <a:cs typeface="Arial" panose="020B0604020202020204" pitchFamily="34" charset="0"/>
              </a:rPr>
              <a:t> drag &amp; drop trong </a:t>
            </a:r>
            <a:r>
              <a:rPr lang="en-US" sz="1200" b="1" dirty="0" err="1">
                <a:latin typeface="Arial" panose="020B0604020202020204" pitchFamily="34" charset="0"/>
                <a:cs typeface="Arial" panose="020B0604020202020204" pitchFamily="34" charset="0"/>
              </a:rPr>
              <a:t>ItemTouchHelper.Callback</a:t>
            </a:r>
            <a:r>
              <a:rPr lang="en-US" sz="1200" b="1" dirty="0">
                <a:latin typeface="Arial" panose="020B0604020202020204" pitchFamily="34" charset="0"/>
                <a:cs typeface="Arial" panose="020B0604020202020204" pitchFamily="34" charset="0"/>
              </a:rPr>
              <a:t>: </a:t>
            </a:r>
            <a:r>
              <a:rPr lang="vi-VN" sz="1200" dirty="0">
                <a:latin typeface="+mn-lt"/>
                <a:cs typeface="Arial" panose="020B0604020202020204" pitchFamily="34" charset="0"/>
              </a:rPr>
              <a:t>mỗi khi người dùng kéo thả hoặc vuốt thì</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mListener</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sẽ</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báo</a:t>
            </a:r>
            <a:r>
              <a:rPr lang="en-US" sz="1200" dirty="0">
                <a:latin typeface="Arial" panose="020B0604020202020204" pitchFamily="34" charset="0"/>
                <a:cs typeface="Arial" panose="020B0604020202020204" pitchFamily="34" charset="0"/>
              </a:rPr>
              <a:t> về </a:t>
            </a:r>
            <a:r>
              <a:rPr lang="en-US" sz="1200" dirty="0" err="1">
                <a:latin typeface="Arial" panose="020B0604020202020204" pitchFamily="34" charset="0"/>
                <a:cs typeface="Arial" panose="020B0604020202020204" pitchFamily="34" charset="0"/>
              </a:rPr>
              <a:t>cho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chúng</a:t>
            </a:r>
            <a:r>
              <a:rPr lang="en-US" sz="1200" dirty="0">
                <a:latin typeface="Arial" panose="020B0604020202020204" pitchFamily="34" charset="0"/>
                <a:cs typeface="Arial" panose="020B0604020202020204" pitchFamily="34" charset="0"/>
              </a:rPr>
              <a:t> ta </a:t>
            </a:r>
            <a:r>
              <a:rPr lang="en-US" sz="1200" dirty="0" err="1">
                <a:latin typeface="Arial" panose="020B0604020202020204" pitchFamily="34" charset="0"/>
                <a:cs typeface="Arial" panose="020B0604020202020204" pitchFamily="34" charset="0"/>
              </a:rPr>
              <a:t>thông</a:t>
            </a:r>
            <a:r>
              <a:rPr lang="en-US" sz="1200" dirty="0">
                <a:latin typeface="Arial" panose="020B0604020202020204" pitchFamily="34" charset="0"/>
                <a:cs typeface="Arial" panose="020B0604020202020204" pitchFamily="34" charset="0"/>
              </a:rPr>
              <a:t> qua 2 method swipe và </a:t>
            </a:r>
            <a:r>
              <a:rPr lang="en-US" sz="1200" dirty="0" err="1">
                <a:latin typeface="Arial" panose="020B0604020202020204" pitchFamily="34" charset="0"/>
                <a:cs typeface="Arial" panose="020B0604020202020204" pitchFamily="34" charset="0"/>
              </a:rPr>
              <a:t>onMove</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chúng</a:t>
            </a:r>
            <a:r>
              <a:rPr lang="en-US" sz="1200" dirty="0">
                <a:latin typeface="Arial" panose="020B0604020202020204" pitchFamily="34" charset="0"/>
                <a:cs typeface="Arial" panose="020B0604020202020204" pitchFamily="34" charset="0"/>
              </a:rPr>
              <a:t> ta </a:t>
            </a:r>
            <a:r>
              <a:rPr lang="en-US" sz="1200" dirty="0" err="1">
                <a:latin typeface="Arial" panose="020B0604020202020204" pitchFamily="34" charset="0"/>
                <a:cs typeface="Arial" panose="020B0604020202020204" pitchFamily="34" charset="0"/>
              </a:rPr>
              <a:t>chỉ</a:t>
            </a:r>
            <a:r>
              <a:rPr lang="en-US" sz="1200" dirty="0">
                <a:latin typeface="Arial" panose="020B0604020202020204" pitchFamily="34" charset="0"/>
                <a:cs typeface="Arial" panose="020B0604020202020204" pitchFamily="34" charset="0"/>
              </a:rPr>
              <a:t> cần update </a:t>
            </a:r>
            <a:r>
              <a:rPr lang="en-US" sz="1200" dirty="0" err="1">
                <a:latin typeface="Arial" panose="020B0604020202020204" pitchFamily="34" charset="0"/>
                <a:cs typeface="Arial" panose="020B0604020202020204" pitchFamily="34" charset="0"/>
              </a:rPr>
              <a:t>lai</a:t>
            </a:r>
            <a:r>
              <a:rPr lang="en-US" sz="1200" dirty="0">
                <a:latin typeface="Arial" panose="020B0604020202020204" pitchFamily="34" charset="0"/>
                <a:cs typeface="Arial" panose="020B0604020202020204" pitchFamily="34" charset="0"/>
              </a:rPr>
              <a:t> adapter </a:t>
            </a: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có </a:t>
            </a:r>
            <a:r>
              <a:rPr lang="en-US" sz="1200" dirty="0" err="1">
                <a:latin typeface="Arial" panose="020B0604020202020204" pitchFamily="34" charset="0"/>
                <a:cs typeface="Arial" panose="020B0604020202020204" pitchFamily="34" charset="0"/>
              </a:rPr>
              <a:t>sự</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thay</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đổi</a:t>
            </a:r>
            <a:r>
              <a:rPr lang="en-US" sz="1200" dirty="0">
                <a:latin typeface="Arial" panose="020B0604020202020204" pitchFamily="34" charset="0"/>
                <a:cs typeface="Arial" panose="020B0604020202020204" pitchFamily="34" charset="0"/>
              </a:rPr>
              <a:t> về </a:t>
            </a:r>
            <a:r>
              <a:rPr lang="en-US" sz="1200" dirty="0" err="1">
                <a:latin typeface="Arial" panose="020B0604020202020204" pitchFamily="34" charset="0"/>
                <a:cs typeface="Arial" panose="020B0604020202020204" pitchFamily="34" charset="0"/>
              </a:rPr>
              <a:t>dữ</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liệu</a:t>
            </a:r>
            <a:r>
              <a:rPr lang="en-US" sz="1200" dirty="0">
                <a:latin typeface="Arial" panose="020B0604020202020204" pitchFamily="34" charset="0"/>
                <a:cs typeface="Arial" panose="020B0604020202020204" pitchFamily="34" charset="0"/>
              </a:rPr>
              <a:t>.</a:t>
            </a:r>
          </a:p>
          <a:p>
            <a:endParaRPr lang="en-US" sz="1200" dirty="0">
              <a:latin typeface="Arial" panose="020B0604020202020204" pitchFamily="34" charset="0"/>
              <a:cs typeface="Arial" panose="020B0604020202020204" pitchFamily="34" charset="0"/>
            </a:endParaRPr>
          </a:p>
          <a:p>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Gắn</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ItemTouchHelper</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cho</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recyclerview</a:t>
            </a:r>
            <a:r>
              <a:rPr lang="en-US" sz="1200" b="1"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sử</a:t>
            </a:r>
            <a:r>
              <a:rPr lang="en-US" sz="1200" dirty="0">
                <a:latin typeface="Arial" panose="020B0604020202020204" pitchFamily="34" charset="0"/>
                <a:cs typeface="Arial" panose="020B0604020202020204" pitchFamily="34" charset="0"/>
              </a:rPr>
              <a:t> dụng method </a:t>
            </a:r>
            <a:r>
              <a:rPr lang="en-US" sz="1200" i="1" dirty="0" err="1">
                <a:latin typeface="Arial" panose="020B0604020202020204" pitchFamily="34" charset="0"/>
                <a:cs typeface="Arial" panose="020B0604020202020204" pitchFamily="34" charset="0"/>
              </a:rPr>
              <a:t>attackToRecyclerView</a:t>
            </a:r>
            <a:r>
              <a:rPr lang="en-US" sz="1200" i="1" dirty="0">
                <a:latin typeface="Arial" panose="020B0604020202020204" pitchFamily="34" charset="0"/>
                <a:cs typeface="Arial" panose="020B0604020202020204" pitchFamily="34" charset="0"/>
              </a:rPr>
              <a:t>(</a:t>
            </a:r>
            <a:r>
              <a:rPr lang="en-US" sz="1200" i="1" dirty="0" err="1">
                <a:latin typeface="Arial" panose="020B0604020202020204" pitchFamily="34" charset="0"/>
                <a:cs typeface="Arial" panose="020B0604020202020204" pitchFamily="34" charset="0"/>
              </a:rPr>
              <a:t>RecyclerView</a:t>
            </a:r>
            <a:r>
              <a:rPr lang="en-US" sz="1200" i="1" dirty="0">
                <a:latin typeface="Arial" panose="020B0604020202020204" pitchFamily="34" charset="0"/>
                <a:cs typeface="Arial" panose="020B0604020202020204" pitchFamily="34" charset="0"/>
              </a:rPr>
              <a:t> view)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gắn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ItemTouchHelper</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Mỗi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có </a:t>
            </a:r>
            <a:r>
              <a:rPr lang="en-US" sz="1200" dirty="0" err="1">
                <a:latin typeface="Arial" panose="020B0604020202020204" pitchFamily="34" charset="0"/>
                <a:cs typeface="Arial" panose="020B0604020202020204" pitchFamily="34" charset="0"/>
              </a:rPr>
              <a:t>sự</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kiện</a:t>
            </a:r>
            <a:r>
              <a:rPr lang="en-US" sz="1200" dirty="0">
                <a:latin typeface="Arial" panose="020B0604020202020204" pitchFamily="34" charset="0"/>
                <a:cs typeface="Arial" panose="020B0604020202020204" pitchFamily="34" charset="0"/>
              </a:rPr>
              <a:t> move và swipe ta </a:t>
            </a:r>
            <a:r>
              <a:rPr lang="en-US" sz="1200" dirty="0" err="1">
                <a:latin typeface="Arial" panose="020B0604020202020204" pitchFamily="34" charset="0"/>
                <a:cs typeface="Arial" panose="020B0604020202020204" pitchFamily="34" charset="0"/>
              </a:rPr>
              <a:t>sẽ</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gọi</a:t>
            </a:r>
            <a:r>
              <a:rPr lang="en-US" sz="1200" dirty="0">
                <a:latin typeface="Arial" panose="020B0604020202020204" pitchFamily="34" charset="0"/>
                <a:cs typeface="Arial" panose="020B0604020202020204" pitchFamily="34" charset="0"/>
              </a:rPr>
              <a:t> tới </a:t>
            </a:r>
            <a:r>
              <a:rPr lang="en-US" sz="1200" dirty="0" err="1">
                <a:latin typeface="Arial" panose="020B0604020202020204" pitchFamily="34" charset="0"/>
                <a:cs typeface="Arial" panose="020B0604020202020204" pitchFamily="34" charset="0"/>
              </a:rPr>
              <a:t>menthod</a:t>
            </a:r>
            <a:r>
              <a:rPr lang="en-US" sz="1200" dirty="0">
                <a:latin typeface="Arial" panose="020B0604020202020204" pitchFamily="34" charset="0"/>
                <a:cs typeface="Arial" panose="020B0604020202020204" pitchFamily="34" charset="0"/>
              </a:rPr>
              <a:t> update </a:t>
            </a:r>
            <a:r>
              <a:rPr lang="en-US" sz="1200" dirty="0" err="1">
                <a:latin typeface="Arial" panose="020B0604020202020204" pitchFamily="34" charset="0"/>
                <a:cs typeface="Arial" panose="020B0604020202020204" pitchFamily="34" charset="0"/>
              </a:rPr>
              <a:t>giao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diện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adapter.</a:t>
            </a:r>
          </a:p>
          <a:p>
            <a:endParaRPr lang="en-US" sz="1200" dirty="0">
              <a:latin typeface="Arial" panose="020B0604020202020204" pitchFamily="34" charset="0"/>
              <a:cs typeface="Arial" panose="020B0604020202020204" pitchFamily="34" charset="0"/>
            </a:endParaRPr>
          </a:p>
          <a:p>
            <a:r>
              <a:rPr lang="en-US" sz="1200" b="1" dirty="0">
                <a:latin typeface="Arial" panose="020B0604020202020204" pitchFamily="34" charset="0"/>
                <a:cs typeface="Arial" panose="020B0604020202020204" pitchFamily="34" charset="0"/>
              </a:rPr>
              <a:t>- Update </a:t>
            </a:r>
            <a:r>
              <a:rPr lang="en-US" sz="1200" b="1" dirty="0" err="1">
                <a:latin typeface="Arial" panose="020B0604020202020204" pitchFamily="34" charset="0"/>
                <a:cs typeface="Arial" panose="020B0604020202020204" pitchFamily="34" charset="0"/>
              </a:rPr>
              <a:t>lại</a:t>
            </a:r>
            <a:r>
              <a:rPr lang="en-US" sz="1200" b="1" dirty="0">
                <a:latin typeface="Arial" panose="020B0604020202020204" pitchFamily="34" charset="0"/>
                <a:cs typeface="Arial" panose="020B0604020202020204" pitchFamily="34" charset="0"/>
              </a:rPr>
              <a:t> adapter </a:t>
            </a:r>
            <a:r>
              <a:rPr lang="en-US" sz="1200" b="1" dirty="0" err="1">
                <a:latin typeface="Arial" panose="020B0604020202020204" pitchFamily="34" charset="0"/>
                <a:cs typeface="Arial" panose="020B0604020202020204" pitchFamily="34" charset="0"/>
              </a:rPr>
              <a:t>của</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RecyclerView</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khi</a:t>
            </a:r>
            <a:r>
              <a:rPr lang="en-US" sz="1200" b="1" dirty="0">
                <a:latin typeface="Arial" panose="020B0604020202020204" pitchFamily="34" charset="0"/>
                <a:cs typeface="Arial" panose="020B0604020202020204" pitchFamily="34" charset="0"/>
              </a:rPr>
              <a:t> có </a:t>
            </a:r>
            <a:r>
              <a:rPr lang="en-US" sz="1200" b="1" dirty="0" err="1">
                <a:latin typeface="Arial" panose="020B0604020202020204" pitchFamily="34" charset="0"/>
                <a:cs typeface="Arial" panose="020B0604020202020204" pitchFamily="34" charset="0"/>
              </a:rPr>
              <a:t>sự</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kiện</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thay</a:t>
            </a:r>
            <a:r>
              <a:rPr lang="en-US" sz="1200" b="1"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đổi</a:t>
            </a:r>
            <a:r>
              <a:rPr lang="en-US" sz="1200" b="1"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Trong </a:t>
            </a:r>
            <a:r>
              <a:rPr lang="en-US" sz="1200" dirty="0" err="1">
                <a:latin typeface="Arial" panose="020B0604020202020204" pitchFamily="34" charset="0"/>
                <a:cs typeface="Arial" panose="020B0604020202020204" pitchFamily="34" charset="0"/>
              </a:rPr>
              <a:t>lớp</a:t>
            </a:r>
            <a:r>
              <a:rPr lang="en-US" sz="1200" dirty="0">
                <a:latin typeface="Arial" panose="020B0604020202020204" pitchFamily="34" charset="0"/>
                <a:cs typeface="Arial" panose="020B0604020202020204" pitchFamily="34" charset="0"/>
              </a:rPr>
              <a:t> adapter ta </a:t>
            </a:r>
            <a:r>
              <a:rPr lang="en-US" sz="1200" dirty="0" err="1">
                <a:latin typeface="Arial" panose="020B0604020202020204" pitchFamily="34" charset="0"/>
                <a:cs typeface="Arial" panose="020B0604020202020204" pitchFamily="34" charset="0"/>
              </a:rPr>
              <a:t>định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nghĩa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thêm</a:t>
            </a:r>
            <a:r>
              <a:rPr lang="en-US" sz="1200" dirty="0">
                <a:latin typeface="Arial" panose="020B0604020202020204" pitchFamily="34" charset="0"/>
                <a:cs typeface="Arial" panose="020B0604020202020204" pitchFamily="34" charset="0"/>
              </a:rPr>
              <a:t> 2 </a:t>
            </a:r>
            <a:r>
              <a:rPr lang="en-US" sz="1200" dirty="0" err="1">
                <a:latin typeface="Arial" panose="020B0604020202020204" pitchFamily="34" charset="0"/>
                <a:cs typeface="Arial" panose="020B0604020202020204" pitchFamily="34" charset="0"/>
              </a:rPr>
              <a:t>menthod</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xử</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lý</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sự</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kiện</a:t>
            </a:r>
            <a:r>
              <a:rPr lang="en-US" sz="1200" dirty="0">
                <a:latin typeface="Arial" panose="020B0604020202020204" pitchFamily="34" charset="0"/>
                <a:cs typeface="Arial" panose="020B0604020202020204" pitchFamily="34" charset="0"/>
              </a:rPr>
              <a:t> là </a:t>
            </a:r>
            <a:r>
              <a:rPr lang="en-US" sz="1200" dirty="0" err="1">
                <a:latin typeface="Arial" panose="020B0604020202020204" pitchFamily="34" charset="0"/>
                <a:cs typeface="Arial" panose="020B0604020202020204" pitchFamily="34" charset="0"/>
              </a:rPr>
              <a:t>onMove</a:t>
            </a:r>
            <a:r>
              <a:rPr lang="en-US" sz="1200" dirty="0">
                <a:latin typeface="Arial" panose="020B0604020202020204" pitchFamily="34" charset="0"/>
                <a:cs typeface="Arial" panose="020B0604020202020204" pitchFamily="34" charset="0"/>
              </a:rPr>
              <a:t> và swipe, </a:t>
            </a:r>
            <a:r>
              <a:rPr lang="en-US" sz="1200" dirty="0" err="1">
                <a:latin typeface="Arial" panose="020B0604020202020204" pitchFamily="34" charset="0"/>
                <a:cs typeface="Arial" panose="020B0604020202020204" pitchFamily="34" charset="0"/>
              </a:rPr>
              <a:t>đổi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chỗ</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vị</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trí</a:t>
            </a:r>
            <a:r>
              <a:rPr lang="en-US" sz="1200" dirty="0">
                <a:latin typeface="Arial" panose="020B0604020202020204" pitchFamily="34" charset="0"/>
                <a:cs typeface="Arial" panose="020B0604020202020204" pitchFamily="34" charset="0"/>
              </a:rPr>
              <a:t> các item </a:t>
            </a: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drag &amp; drop và </a:t>
            </a:r>
            <a:r>
              <a:rPr lang="en-US" sz="1200" dirty="0" err="1">
                <a:latin typeface="Arial" panose="020B0604020202020204" pitchFamily="34" charset="0"/>
                <a:cs typeface="Arial" panose="020B0604020202020204" pitchFamily="34" charset="0"/>
              </a:rPr>
              <a:t>xóa</a:t>
            </a:r>
            <a:r>
              <a:rPr lang="en-US" sz="1200" dirty="0">
                <a:latin typeface="Arial" panose="020B0604020202020204" pitchFamily="34" charset="0"/>
                <a:cs typeface="Arial" panose="020B0604020202020204" pitchFamily="34" charset="0"/>
              </a:rPr>
              <a:t> item </a:t>
            </a: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swipe </a:t>
            </a:r>
            <a:r>
              <a:rPr lang="en-US" sz="1200" dirty="0" err="1">
                <a:latin typeface="Arial" panose="020B0604020202020204" pitchFamily="34" charset="0"/>
                <a:cs typeface="Arial" panose="020B0604020202020204" pitchFamily="34" charset="0"/>
              </a:rPr>
              <a:t>thành</a:t>
            </a:r>
            <a:r>
              <a:rPr lang="en-US" sz="1200" dirty="0">
                <a:latin typeface="Arial" panose="020B0604020202020204" pitchFamily="34" charset="0"/>
                <a:cs typeface="Arial" panose="020B0604020202020204" pitchFamily="34" charset="0"/>
              </a:rPr>
              <a:t> công.</a:t>
            </a:r>
            <a:endParaRPr lang="en-US" sz="1200" b="1" dirty="0">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17</a:t>
            </a:fld>
            <a:endParaRPr lang="en-US"/>
          </a:p>
        </p:txBody>
      </p:sp>
    </p:spTree>
    <p:extLst>
      <p:ext uri="{BB962C8B-B14F-4D97-AF65-F5344CB8AC3E}">
        <p14:creationId xmlns:p14="http://schemas.microsoft.com/office/powerpoint/2010/main" val="26961055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 </a:t>
            </a:r>
            <a:r>
              <a:rPr lang="en-US" sz="1200" b="1" dirty="0" err="1"/>
              <a:t>recyclerView.setHasFixedSize</a:t>
            </a:r>
            <a:r>
              <a:rPr lang="en-US" sz="1200" b="1" dirty="0"/>
              <a:t>(true)</a:t>
            </a:r>
            <a:r>
              <a:rPr lang="en-US" sz="1200" b="1" dirty="0">
                <a:latin typeface="Arial" panose="020B0604020202020204" pitchFamily="34" charset="0"/>
                <a:cs typeface="Arial" panose="020B0604020202020204" pitchFamily="34" charset="0"/>
              </a:rPr>
              <a:t>: </a:t>
            </a:r>
            <a:r>
              <a:rPr lang="vi-VN" sz="1200" b="0" i="0" kern="1200" dirty="0">
                <a:solidFill>
                  <a:schemeClr val="tx1"/>
                </a:solidFill>
                <a:effectLst/>
                <a:latin typeface="+mn-lt"/>
                <a:ea typeface="+mn-ea"/>
                <a:cs typeface="+mn-cs"/>
              </a:rPr>
              <a:t>Khi thêm đoạn code này thì chúng ta đã nói với RecyclerView rằng không tính toán kích thước của các View mỗi lần chúng được thêm vào hoặc bị đẩy ra khỏi RecyclerView</a:t>
            </a:r>
            <a:endParaRPr lang="en-US" sz="1200" b="1" dirty="0">
              <a:latin typeface="Arial" panose="020B0604020202020204" pitchFamily="34" charset="0"/>
              <a:cs typeface="Arial" panose="020B0604020202020204" pitchFamily="34" charset="0"/>
            </a:endParaRPr>
          </a:p>
          <a:p>
            <a:r>
              <a:rPr lang="en-US" sz="1200" b="1" dirty="0" err="1"/>
              <a:t>recyclerView.setItemViewCacheSize</a:t>
            </a:r>
            <a:r>
              <a:rPr lang="en-US" sz="1200" b="1" dirty="0"/>
              <a:t>(20): </a:t>
            </a:r>
            <a:r>
              <a:rPr lang="vi-VN" sz="1200" b="0" i="0" kern="1200" dirty="0">
                <a:solidFill>
                  <a:schemeClr val="tx1"/>
                </a:solidFill>
                <a:effectLst/>
                <a:latin typeface="+mn-lt"/>
                <a:ea typeface="+mn-ea"/>
                <a:cs typeface="+mn-cs"/>
              </a:rPr>
              <a:t>khi chúng ta cuộn RecyclerView sao cho các item gần như biến mất hoàn toàn khỏi màn hình. Thì RecyclerView sẽ giữ chúng lại để khi cuộn theo chiều ngược lại thì các item được mang trở lại ngay lập tức mà không cần phải tái sử dụng lại ViewHolder rồi gán lại data cho chúng</a:t>
            </a:r>
            <a:endParaRPr lang="en-US" sz="1200" b="0" i="0" kern="1200" dirty="0">
              <a:solidFill>
                <a:schemeClr val="tx1"/>
              </a:solidFill>
              <a:effectLst/>
              <a:latin typeface="+mn-lt"/>
              <a:ea typeface="+mn-ea"/>
              <a:cs typeface="+mn-cs"/>
            </a:endParaRPr>
          </a:p>
          <a:p>
            <a:r>
              <a:rPr lang="vi-VN" sz="1200" b="0" i="0" kern="1200" dirty="0">
                <a:solidFill>
                  <a:schemeClr val="tx1"/>
                </a:solidFill>
                <a:effectLst/>
                <a:latin typeface="+mn-lt"/>
                <a:ea typeface="+mn-ea"/>
                <a:cs typeface="+mn-cs"/>
              </a:rPr>
              <a:t>Khi thêm dòng này vào phần khởi tạo của RecyclerView thì chúng ta sẽ tùy chỉnh lại số lượng các ViewHolder sẽ được lưu lại trước khi chúng bị đưa vào nhóm ViewHolder có khả năng được tái sử dụng để gán data mới</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err="1"/>
              <a:t>adapter.setHasStableIds</a:t>
            </a:r>
            <a:r>
              <a:rPr lang="en-US" sz="1200" b="1" dirty="0"/>
              <a:t>(true): </a:t>
            </a:r>
            <a:r>
              <a:rPr lang="vi-VN" sz="1200" b="0" i="0" kern="1200" dirty="0">
                <a:solidFill>
                  <a:schemeClr val="tx1"/>
                </a:solidFill>
                <a:effectLst/>
                <a:latin typeface="+mn-lt"/>
                <a:ea typeface="+mn-ea"/>
                <a:cs typeface="+mn-cs"/>
              </a:rPr>
              <a:t>Khi này RecyclerView sẽ tổng hợp lại các sự kiện thay đổi cho adapter và báo cáo ID của chúng. Điều này có thể giúp cho animation và các sự kiện của các itemView đang hiển thị sẽ vẫn được phản hồi tới người dùng</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KHÔNG NÊN SỬ DỤNG CONSTRAINTLAYOUT CHO RECYCLERVIEW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vi-VN" sz="1200" b="0" i="0" kern="1200" dirty="0">
                <a:solidFill>
                  <a:schemeClr val="tx1"/>
                </a:solidFill>
                <a:effectLst/>
                <a:latin typeface="+mn-lt"/>
                <a:ea typeface="+mn-ea"/>
                <a:cs typeface="+mn-cs"/>
              </a:rPr>
              <a:t>trong RecyclerView có nhiều ItemView trong mỗi ItemView lại có ViewPager và vấn đề giật lag ở đây là do một fragment ở trong ViewPager sẽ chỉ dùng để hiển thị một hình ảnh. Do đó cách giải quyết tối ưu trong trường hợp này là sử dụng một RecyclerView ngang với </a:t>
            </a:r>
            <a:r>
              <a:rPr lang="vi-VN" sz="1200" b="0" i="0" u="none" strike="noStrike" kern="1200" dirty="0">
                <a:solidFill>
                  <a:schemeClr val="tx1"/>
                </a:solidFill>
                <a:effectLst/>
                <a:latin typeface="+mn-lt"/>
                <a:ea typeface="+mn-ea"/>
                <a:cs typeface="+mn-cs"/>
                <a:hlinkClick r:id="rId3"/>
              </a:rPr>
              <a:t>linearSnapHelper ()</a:t>
            </a:r>
            <a:r>
              <a:rPr lang="vi-VN" sz="1200" b="0" i="0" kern="1200" dirty="0">
                <a:solidFill>
                  <a:schemeClr val="tx1"/>
                </a:solidFill>
                <a:effectLst/>
                <a:latin typeface="+mn-lt"/>
                <a:ea typeface="+mn-ea"/>
                <a:cs typeface="+mn-cs"/>
              </a:rPr>
              <a:t> để hoạt động như ViewPager thay vì ViewPager cho PhotoSlider.</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vi-VN" sz="1200" b="0" i="0" kern="1200" dirty="0">
                <a:solidFill>
                  <a:schemeClr val="tx1"/>
                </a:solidFill>
                <a:effectLst/>
                <a:latin typeface="+mn-lt"/>
                <a:ea typeface="+mn-ea"/>
                <a:cs typeface="+mn-cs"/>
              </a:rPr>
              <a:t>Bằng cách sử dụng một RecyclerView thay thế cho ViewPager thì việc trượt các bức ảnh đã mượt mà hơn nhưng bên cạnh đó lại có vấn đề nhỏ với RecyclerView Parent . Khi người dùng trượt RecyclerView Parent thì mỗi RecyclerView trong ItemView sẽ lại khởi tạo lại điều này xảy ra là do các Nested RecyclerView cũng có View pool của chính nó. Để sửa vấn đề trên thì chúng ta sẽ gán một ViewPool duy nhất cho tất cả RecyclerView trong itemView</a:t>
            </a:r>
            <a:endParaRPr lang="en-US" sz="1200" b="1" dirty="0"/>
          </a:p>
        </p:txBody>
      </p:sp>
      <p:sp>
        <p:nvSpPr>
          <p:cNvPr id="4" name="Slide Number Placeholder 3"/>
          <p:cNvSpPr>
            <a:spLocks noGrp="1"/>
          </p:cNvSpPr>
          <p:nvPr>
            <p:ph type="sldNum" sz="quarter" idx="5"/>
          </p:nvPr>
        </p:nvSpPr>
        <p:spPr/>
        <p:txBody>
          <a:bodyPr/>
          <a:lstStyle/>
          <a:p>
            <a:fld id="{268D64D7-0ADB-42A9-BC49-D64E3D6B0A39}" type="slidenum">
              <a:rPr lang="en-US" smtClean="0"/>
              <a:t>18</a:t>
            </a:fld>
            <a:endParaRPr lang="en-US"/>
          </a:p>
        </p:txBody>
      </p:sp>
    </p:spTree>
    <p:extLst>
      <p:ext uri="{BB962C8B-B14F-4D97-AF65-F5344CB8AC3E}">
        <p14:creationId xmlns:p14="http://schemas.microsoft.com/office/powerpoint/2010/main" val="2361398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68D64D7-0ADB-42A9-BC49-D64E3D6B0A39}" type="slidenum">
              <a:rPr lang="en-US" smtClean="0"/>
              <a:t>19</a:t>
            </a:fld>
            <a:endParaRPr lang="en-US"/>
          </a:p>
        </p:txBody>
      </p:sp>
    </p:spTree>
    <p:extLst>
      <p:ext uri="{BB962C8B-B14F-4D97-AF65-F5344CB8AC3E}">
        <p14:creationId xmlns:p14="http://schemas.microsoft.com/office/powerpoint/2010/main" val="1565672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3</a:t>
            </a:fld>
            <a:endParaRPr lang="en-US"/>
          </a:p>
        </p:txBody>
      </p:sp>
    </p:spTree>
    <p:extLst>
      <p:ext uri="{BB962C8B-B14F-4D97-AF65-F5344CB8AC3E}">
        <p14:creationId xmlns:p14="http://schemas.microsoft.com/office/powerpoint/2010/main" val="3139148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a:solidFill>
                  <a:schemeClr val="tx1"/>
                </a:solidFill>
                <a:effectLst/>
                <a:latin typeface="+mn-lt"/>
                <a:ea typeface="+mn-ea"/>
                <a:cs typeface="+mn-cs"/>
              </a:rPr>
              <a:t>Adapter là một thành viên trong RecyclerView Family có nhiệm vụ được giao để lấy dữ liệu từ một tập dữ liệu (ví dụ: một cơ sở dữ liệu hoặc mảng) và chuyển nó vào một cái gì đó gọi là LayoutManager, người có nhiệm vụ trình bày nó cho Người dùng. Cũng giống như listview thì đây là thành phần xử lí data collection (dữ liệu kiểu danh sách) và bind(gắn) những dữ liệu này lên các item của Recyclerview</a:t>
            </a:r>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5</a:t>
            </a:fld>
            <a:endParaRPr lang="en-US"/>
          </a:p>
        </p:txBody>
      </p:sp>
    </p:spTree>
    <p:extLst>
      <p:ext uri="{BB962C8B-B14F-4D97-AF65-F5344CB8AC3E}">
        <p14:creationId xmlns:p14="http://schemas.microsoft.com/office/powerpoint/2010/main" val="11157664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200" dirty="0"/>
              <a:t>Là thành phần có chức năng sắp xếp các item trong RecylerView. Các item scroll dọc hay ngang phụ thuộc chúng ta set LayoutManager này cho RecyclerView. Các class con của LayoutManager:</a:t>
            </a:r>
          </a:p>
        </p:txBody>
      </p:sp>
      <p:sp>
        <p:nvSpPr>
          <p:cNvPr id="4" name="Slide Number Placeholder 3"/>
          <p:cNvSpPr>
            <a:spLocks noGrp="1"/>
          </p:cNvSpPr>
          <p:nvPr>
            <p:ph type="sldNum" sz="quarter" idx="5"/>
          </p:nvPr>
        </p:nvSpPr>
        <p:spPr/>
        <p:txBody>
          <a:bodyPr/>
          <a:lstStyle/>
          <a:p>
            <a:fld id="{268D64D7-0ADB-42A9-BC49-D64E3D6B0A39}" type="slidenum">
              <a:rPr lang="en-US" smtClean="0"/>
              <a:t>6</a:t>
            </a:fld>
            <a:endParaRPr lang="en-US"/>
          </a:p>
        </p:txBody>
      </p:sp>
    </p:spTree>
    <p:extLst>
      <p:ext uri="{BB962C8B-B14F-4D97-AF65-F5344CB8AC3E}">
        <p14:creationId xmlns:p14="http://schemas.microsoft.com/office/powerpoint/2010/main" val="1450903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200" b="1" dirty="0"/>
              <a:t>ItemAnimator</a:t>
            </a:r>
            <a:r>
              <a:rPr lang="vi-VN" sz="1200" dirty="0"/>
              <a:t>: Là thành phần hỗ trợ animation khi chúng ta add hay remove một item ra khỏi RecyclerView</a:t>
            </a:r>
            <a:r>
              <a:rPr lang="en-US" sz="1200" dirty="0">
                <a:latin typeface="+mn-lt"/>
                <a:cs typeface="Arial" panose="020B0604020202020204" pitchFamily="34" charset="0"/>
              </a:rPr>
              <a:t>.</a:t>
            </a: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268D64D7-0ADB-42A9-BC49-D64E3D6B0A39}" type="slidenum">
              <a:rPr lang="en-US" smtClean="0"/>
              <a:t>7</a:t>
            </a:fld>
            <a:endParaRPr lang="en-US"/>
          </a:p>
        </p:txBody>
      </p:sp>
    </p:spTree>
    <p:extLst>
      <p:ext uri="{BB962C8B-B14F-4D97-AF65-F5344CB8AC3E}">
        <p14:creationId xmlns:p14="http://schemas.microsoft.com/office/powerpoint/2010/main" val="89005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8</a:t>
            </a:fld>
            <a:endParaRPr lang="en-US"/>
          </a:p>
        </p:txBody>
      </p:sp>
    </p:spTree>
    <p:extLst>
      <p:ext uri="{BB962C8B-B14F-4D97-AF65-F5344CB8AC3E}">
        <p14:creationId xmlns:p14="http://schemas.microsoft.com/office/powerpoint/2010/main" val="41186581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latin typeface="Arial" panose="020B0604020202020204" pitchFamily="34" charset="0"/>
                <a:cs typeface="Arial" panose="020B0604020202020204" pitchFamily="34" charset="0"/>
              </a:rPr>
              <a:t>Lý</a:t>
            </a:r>
            <a:r>
              <a:rPr lang="en-US" sz="1200" dirty="0">
                <a:latin typeface="Arial" panose="020B0604020202020204" pitchFamily="34" charset="0"/>
                <a:cs typeface="Arial" panose="020B0604020202020204" pitchFamily="34" charset="0"/>
              </a:rPr>
              <a:t> do ra </a:t>
            </a:r>
            <a:r>
              <a:rPr lang="en-US" sz="1200" dirty="0" err="1">
                <a:latin typeface="Arial" panose="020B0604020202020204" pitchFamily="34" charset="0"/>
                <a:cs typeface="Arial" panose="020B0604020202020204" pitchFamily="34" charset="0"/>
              </a:rPr>
              <a:t>đời</a:t>
            </a:r>
            <a:r>
              <a:rPr lang="en-US" sz="1200" dirty="0">
                <a:latin typeface="Arial" panose="020B0604020202020204" pitchFamily="34" charset="0"/>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latin typeface="Arial" panose="020B0604020202020204" pitchFamily="34" charset="0"/>
                <a:cs typeface="Arial" panose="020B0604020202020204" pitchFamily="34" charset="0"/>
              </a:rPr>
              <a:t>Khi</a:t>
            </a:r>
            <a:r>
              <a:rPr lang="en-US" sz="1200" dirty="0">
                <a:latin typeface="Arial" panose="020B0604020202020204" pitchFamily="34" charset="0"/>
                <a:cs typeface="Arial" panose="020B0604020202020204" pitchFamily="34" charset="0"/>
              </a:rPr>
              <a:t> có một </a:t>
            </a:r>
            <a:r>
              <a:rPr lang="en-US" sz="1200" dirty="0" err="1">
                <a:latin typeface="Arial" panose="020B0604020202020204" pitchFamily="34" charset="0"/>
                <a:cs typeface="Arial" panose="020B0604020202020204" pitchFamily="34" charset="0"/>
              </a:rPr>
              <a:t>danh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sách</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với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nhiều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phần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tử</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lại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thực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hiện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nhiều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thao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tác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phức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tạp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trên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đó</a:t>
            </a:r>
            <a:r>
              <a:rPr lang="en-US" sz="1200" dirty="0">
                <a:latin typeface="Arial" panose="020B0604020202020204" pitchFamily="34" charset="0"/>
                <a:cs typeface="Arial" panose="020B0604020202020204" pitchFamily="34" charset="0"/>
              </a:rPr>
              <a:t>, không </a:t>
            </a:r>
            <a:r>
              <a:rPr lang="en-US" sz="1200" dirty="0" err="1">
                <a:latin typeface="Arial" panose="020B0604020202020204" pitchFamily="34" charset="0"/>
                <a:cs typeface="Arial" panose="020B0604020202020204" pitchFamily="34" charset="0"/>
              </a:rPr>
              <a:t>dễ</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gì</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biết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phần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tử</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nào</a:t>
            </a:r>
            <a:r>
              <a:rPr lang="en-US" sz="1200" dirty="0">
                <a:latin typeface="Arial" panose="020B0604020202020204" pitchFamily="34" charset="0"/>
                <a:cs typeface="Arial" panose="020B0604020202020204" pitchFamily="34" charset="0"/>
              </a:rPr>
              <a:t> cần </a:t>
            </a:r>
            <a:r>
              <a:rPr lang="en-US" sz="1200" dirty="0" err="1">
                <a:latin typeface="Arial" panose="020B0604020202020204" pitchFamily="34" charset="0"/>
                <a:cs typeface="Arial" panose="020B0604020202020204" pitchFamily="34" charset="0"/>
              </a:rPr>
              <a:t>thông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báo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RecyclerView</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biết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cập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nhật</a:t>
            </a:r>
            <a:r>
              <a:rPr lang="en-US" sz="1200" dirty="0">
                <a:latin typeface="Arial" panose="020B0604020202020204" pitchFamily="34" charset="0"/>
                <a:cs typeface="Arial" panose="020B0604020202020204" pitchFamily="34" charset="0"/>
              </a:rPr>
              <a:t> và </a:t>
            </a:r>
            <a:r>
              <a:rPr lang="en-US" sz="1200" dirty="0" err="1">
                <a:latin typeface="Arial" panose="020B0604020202020204" pitchFamily="34" charset="0"/>
                <a:cs typeface="Arial" panose="020B0604020202020204" pitchFamily="34" charset="0"/>
              </a:rPr>
              <a:t>hiển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thị</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đúng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lúc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đó</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nếu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gọi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notifyDataSetChanged</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biết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toàn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bộ</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dữ</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liệu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đã</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thay</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đổi</a:t>
            </a:r>
            <a:r>
              <a:rPr lang="en-US" sz="1200" dirty="0">
                <a:latin typeface="Arial" panose="020B0604020202020204" pitchFamily="34" charset="0"/>
                <a:cs typeface="Arial" panose="020B0604020202020204" pitchFamily="34" charset="0"/>
              </a:rPr>
              <a:t> thì </a:t>
            </a:r>
            <a:r>
              <a:rPr lang="en-US" sz="1200" dirty="0" err="1">
                <a:latin typeface="Arial" panose="020B0604020202020204" pitchFamily="34" charset="0"/>
                <a:cs typeface="Arial" panose="020B0604020202020204" pitchFamily="34" charset="0"/>
              </a:rPr>
              <a:t>lại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gặp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vấn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đề</a:t>
            </a:r>
            <a:r>
              <a:rPr lang="en-US" sz="1200" dirty="0">
                <a:latin typeface="Arial" panose="020B0604020202020204" pitchFamily="34" charset="0"/>
                <a:cs typeface="Arial" panose="020B0604020202020204" pitchFamily="34" charset="0"/>
              </a:rPr>
              <a:t> về hiệu </a:t>
            </a:r>
            <a:r>
              <a:rPr lang="en-US" sz="1200" dirty="0" err="1">
                <a:latin typeface="Arial" panose="020B0604020202020204" pitchFamily="34" charset="0"/>
                <a:cs typeface="Arial" panose="020B0604020202020204" pitchFamily="34" charset="0"/>
              </a:rPr>
              <a:t>xuất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dẫn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đến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trải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nghiệm</a:t>
            </a:r>
            <a:r>
              <a:rPr lang="en-US" sz="1200" dirty="0">
                <a:latin typeface="Arial" panose="020B0604020202020204" pitchFamily="34" charset="0"/>
                <a:cs typeface="Arial" panose="020B0604020202020204" pitchFamily="34" charset="0"/>
              </a:rPr>
              <a:t> ng</a:t>
            </a:r>
            <a:r>
              <a:rPr lang="vi-VN" sz="1200" dirty="0">
                <a:cs typeface="Arial" panose="020B0604020202020204" pitchFamily="34" charset="0"/>
              </a:rPr>
              <a:t>ư</a:t>
            </a:r>
            <a:r>
              <a:rPr lang="en-US" sz="1200" dirty="0" err="1">
                <a:latin typeface="Arial" panose="020B0604020202020204" pitchFamily="34" charset="0"/>
                <a:cs typeface="Arial" panose="020B0604020202020204" pitchFamily="34" charset="0"/>
              </a:rPr>
              <a:t>ời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dùng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kém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Từ</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lẽ</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đó</a:t>
            </a:r>
            <a:r>
              <a:rPr lang="en-US" sz="1200" dirty="0">
                <a:latin typeface="Arial" panose="020B0604020202020204" pitchFamily="34" charset="0"/>
                <a:cs typeface="Arial" panose="020B0604020202020204" pitchFamily="34" charset="0"/>
              </a:rPr>
              <a:t>, </a:t>
            </a:r>
            <a:r>
              <a:rPr lang="en-US" sz="1200" b="1" dirty="0" err="1">
                <a:latin typeface="Arial" panose="020B0604020202020204" pitchFamily="34" charset="0"/>
                <a:cs typeface="Arial" panose="020B0604020202020204" pitchFamily="34" charset="0"/>
              </a:rPr>
              <a:t>DiffUtil</a:t>
            </a:r>
            <a:r>
              <a:rPr lang="en-US" sz="1200" b="1"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đã</a:t>
            </a:r>
            <a:r>
              <a:rPr lang="en-US" sz="1200" dirty="0">
                <a:latin typeface="Arial" panose="020B0604020202020204" pitchFamily="34" charset="0"/>
                <a:cs typeface="Arial" panose="020B0604020202020204" pitchFamily="34" charset="0"/>
              </a:rPr>
              <a:t> ra </a:t>
            </a:r>
            <a:r>
              <a:rPr lang="en-US" sz="1200" dirty="0" err="1">
                <a:latin typeface="Arial" panose="020B0604020202020204" pitchFamily="34" charset="0"/>
                <a:cs typeface="Arial" panose="020B0604020202020204" pitchFamily="34" charset="0"/>
              </a:rPr>
              <a:t>đời</a:t>
            </a:r>
            <a:r>
              <a:rPr lang="en-US" sz="1200" dirty="0">
                <a:latin typeface="Arial" panose="020B0604020202020204" pitchFamily="34" charset="0"/>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C</a:t>
            </a:r>
            <a:r>
              <a:rPr lang="vi-VN" sz="1200" dirty="0">
                <a:latin typeface="Arial" panose="020B0604020202020204" pitchFamily="34" charset="0"/>
                <a:cs typeface="Arial" panose="020B0604020202020204" pitchFamily="34" charset="0"/>
              </a:rPr>
              <a:t>ơ</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chế</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hoạt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động</a:t>
            </a:r>
            <a:r>
              <a:rPr lang="en-US" sz="1200" dirty="0">
                <a:latin typeface="Arial" panose="020B0604020202020204" pitchFamily="34" charset="0"/>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err="1">
                <a:latin typeface="Arial" panose="020B0604020202020204" pitchFamily="34" charset="0"/>
                <a:cs typeface="Arial" panose="020B0604020202020204" pitchFamily="34" charset="0"/>
              </a:rPr>
              <a:t>DiffUtil</a:t>
            </a:r>
            <a:r>
              <a:rPr lang="en-US" sz="1200" dirty="0">
                <a:latin typeface="Arial" panose="020B0604020202020204" pitchFamily="34" charset="0"/>
                <a:cs typeface="Arial" panose="020B0604020202020204" pitchFamily="34" charset="0"/>
              </a:rPr>
              <a:t> tìm </a:t>
            </a:r>
            <a:r>
              <a:rPr lang="en-US" sz="1200" dirty="0" err="1">
                <a:latin typeface="Arial" panose="020B0604020202020204" pitchFamily="34" charset="0"/>
                <a:cs typeface="Arial" panose="020B0604020202020204" pitchFamily="34" charset="0"/>
              </a:rPr>
              <a:t>điểm</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khác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nhau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giữa</a:t>
            </a:r>
            <a:r>
              <a:rPr lang="en-US" sz="1200" dirty="0">
                <a:latin typeface="Arial" panose="020B0604020202020204" pitchFamily="34" charset="0"/>
                <a:cs typeface="Arial" panose="020B0604020202020204" pitchFamily="34" charset="0"/>
              </a:rPr>
              <a:t> 2 list output và list </a:t>
            </a:r>
            <a:r>
              <a:rPr lang="en-US" sz="1200" dirty="0" err="1">
                <a:latin typeface="Arial" panose="020B0604020202020204" pitchFamily="34" charset="0"/>
                <a:cs typeface="Arial" panose="020B0604020202020204" pitchFamily="34" charset="0"/>
              </a:rPr>
              <a:t>cập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nhật</a:t>
            </a:r>
            <a:r>
              <a:rPr lang="en-US" sz="1200" dirty="0">
                <a:latin typeface="Arial" panose="020B0604020202020204" pitchFamily="34" charset="0"/>
                <a:cs typeface="Arial" panose="020B0604020202020204" pitchFamily="34" charset="0"/>
              </a:rPr>
              <a:t> (diffing logic), </a:t>
            </a:r>
            <a:r>
              <a:rPr lang="en-US" sz="1200" dirty="0" err="1">
                <a:latin typeface="Arial" panose="020B0604020202020204" pitchFamily="34" charset="0"/>
                <a:cs typeface="Arial" panose="020B0604020202020204" pitchFamily="34" charset="0"/>
              </a:rPr>
              <a:t>nó</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sẽ</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thông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báo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cho</a:t>
            </a:r>
            <a:r>
              <a:rPr lang="en-US" sz="1200" dirty="0">
                <a:latin typeface="Arial" panose="020B0604020202020204" pitchFamily="34" charset="0"/>
                <a:cs typeface="Arial" panose="020B0604020202020204" pitchFamily="34" charset="0"/>
              </a:rPr>
              <a:t> adapter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RecyclerView</a:t>
            </a:r>
            <a:r>
              <a:rPr lang="en-US" sz="1200" dirty="0">
                <a:latin typeface="Arial" panose="020B0604020202020204" pitchFamily="34" charset="0"/>
                <a:cs typeface="Arial" panose="020B0604020202020204" pitchFamily="34" charset="0"/>
              </a:rPr>
              <a:t> và </a:t>
            </a:r>
            <a:r>
              <a:rPr lang="en-US" sz="1200" dirty="0" err="1">
                <a:latin typeface="Arial" panose="020B0604020202020204" pitchFamily="34" charset="0"/>
                <a:cs typeface="Arial" panose="020B0604020202020204" pitchFamily="34" charset="0"/>
              </a:rPr>
              <a:t>tính</a:t>
            </a:r>
            <a:r>
              <a:rPr lang="en-US" sz="1200" dirty="0">
                <a:latin typeface="Arial" panose="020B0604020202020204" pitchFamily="34" charset="0"/>
                <a:cs typeface="Arial" panose="020B0604020202020204" pitchFamily="34" charset="0"/>
              </a:rPr>
              <a:t> đ</a:t>
            </a:r>
            <a:r>
              <a:rPr lang="vi-VN" sz="1200" dirty="0">
                <a:cs typeface="Arial" panose="020B0604020202020204" pitchFamily="34" charset="0"/>
              </a:rPr>
              <a:t>ư</a:t>
            </a:r>
            <a:r>
              <a:rPr lang="en-US" sz="1200" dirty="0" err="1">
                <a:latin typeface="Arial" panose="020B0604020202020204" pitchFamily="34" charset="0"/>
                <a:cs typeface="Arial" panose="020B0604020202020204" pitchFamily="34" charset="0"/>
              </a:rPr>
              <a:t>ợc</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số</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cập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nhật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tối</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thiểu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Vì</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vậy</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nó</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vẫn</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sử</a:t>
            </a:r>
            <a:r>
              <a:rPr lang="en-US" sz="1200" dirty="0">
                <a:latin typeface="Arial" panose="020B0604020202020204" pitchFamily="34" charset="0"/>
                <a:cs typeface="Arial" panose="020B0604020202020204" pitchFamily="34" charset="0"/>
              </a:rPr>
              <a:t> dụng các method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RecyclerView.Adapter</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để</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thông</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báo</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cho</a:t>
            </a:r>
            <a:r>
              <a:rPr lang="en-US" sz="1200" dirty="0">
                <a:latin typeface="Arial" panose="020B0604020202020204" pitchFamily="34" charset="0"/>
                <a:cs typeface="Arial" panose="020B0604020202020204" pitchFamily="34" charset="0"/>
              </a:rPr>
              <a:t> adapter </a:t>
            </a:r>
            <a:r>
              <a:rPr lang="en-US" sz="1200" dirty="0" err="1">
                <a:latin typeface="Arial" panose="020B0604020202020204" pitchFamily="34" charset="0"/>
                <a:cs typeface="Arial" panose="020B0604020202020204" pitchFamily="34" charset="0"/>
              </a:rPr>
              <a:t>cập</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nhật</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dữ</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liệu</a:t>
            </a:r>
            <a:r>
              <a:rPr lang="en-US"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nh</a:t>
            </a:r>
            <a:r>
              <a:rPr lang="vi-VN" sz="1200" dirty="0">
                <a:cs typeface="Arial" panose="020B0604020202020204" pitchFamily="34" charset="0"/>
              </a:rPr>
              <a:t>ư</a:t>
            </a:r>
            <a:r>
              <a:rPr lang="en-US" sz="1200" dirty="0">
                <a:latin typeface="Arial" panose="020B0604020202020204" pitchFamily="34" charset="0"/>
                <a:cs typeface="Arial" panose="020B0604020202020204" pitchFamily="34" charset="0"/>
              </a:rPr>
              <a:t>:</a:t>
            </a:r>
          </a:p>
          <a:p>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9</a:t>
            </a:fld>
            <a:endParaRPr lang="en-US"/>
          </a:p>
        </p:txBody>
      </p:sp>
    </p:spTree>
    <p:extLst>
      <p:ext uri="{BB962C8B-B14F-4D97-AF65-F5344CB8AC3E}">
        <p14:creationId xmlns:p14="http://schemas.microsoft.com/office/powerpoint/2010/main" val="3996336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 </a:t>
            </a:r>
            <a:r>
              <a:rPr lang="vi-VN" sz="1200" b="1" dirty="0"/>
              <a:t>getOldListSize() :</a:t>
            </a:r>
            <a:r>
              <a:rPr lang="vi-VN" sz="1200" dirty="0"/>
              <a:t> Nó trả về kích thước của danh sách cũ.</a:t>
            </a:r>
          </a:p>
          <a:p>
            <a:r>
              <a:rPr lang="en-US" sz="1200" b="1" dirty="0"/>
              <a:t>- </a:t>
            </a:r>
            <a:r>
              <a:rPr lang="vi-VN" sz="1200" b="1" dirty="0"/>
              <a:t>getNewListSize() :</a:t>
            </a:r>
            <a:r>
              <a:rPr lang="vi-VN" sz="1200" dirty="0"/>
              <a:t> Trả về kích thước của danh sách mới.</a:t>
            </a:r>
          </a:p>
          <a:p>
            <a:r>
              <a:rPr lang="en-US" sz="1200" b="1" dirty="0"/>
              <a:t>- </a:t>
            </a:r>
            <a:r>
              <a:rPr lang="vi-VN" sz="1200" b="1" dirty="0"/>
              <a:t>areItemsTheSame(int oldItemPosition, int newItemPosition)</a:t>
            </a:r>
            <a:r>
              <a:rPr lang="en-US" sz="1200" b="1" dirty="0"/>
              <a:t> </a:t>
            </a:r>
            <a:r>
              <a:rPr lang="vi-VN" sz="1200" b="1" dirty="0"/>
              <a:t>:</a:t>
            </a:r>
            <a:r>
              <a:rPr lang="vi-VN" sz="1200" dirty="0"/>
              <a:t> Kiểm tra xem các mục riêng lẻ của danh sách có giống nhau không. Điều này có thể được thực hiện thông qua việc kiểm tra id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vi-VN" sz="1200" dirty="0"/>
              <a:t>chúng</a:t>
            </a:r>
            <a:r>
              <a:rPr lang="en-US" sz="1200" dirty="0"/>
              <a:t>.</a:t>
            </a:r>
            <a:endParaRPr lang="vi-VN" sz="1200" dirty="0"/>
          </a:p>
          <a:p>
            <a:r>
              <a:rPr lang="en-US" sz="1200" b="1" dirty="0"/>
              <a:t>- </a:t>
            </a:r>
            <a:r>
              <a:rPr lang="vi-VN" sz="1200" b="1" dirty="0"/>
              <a:t>areContentsTheSame(int oldItemPosition, int newItemPosition)</a:t>
            </a:r>
            <a:r>
              <a:rPr lang="en-US" sz="1200" b="1" dirty="0"/>
              <a:t> </a:t>
            </a:r>
            <a:r>
              <a:rPr lang="vi-VN" sz="1200" b="1" dirty="0"/>
              <a:t>:</a:t>
            </a:r>
            <a:r>
              <a:rPr lang="vi-VN" sz="1200" dirty="0"/>
              <a:t> Kiểm tra xem nội dung của dữ liệu danh sách có giống nhau không. Phương thức này được gọi bởi DiffUtil chỉ khi areItemsTheSametrả về true.</a:t>
            </a:r>
          </a:p>
          <a:p>
            <a:r>
              <a:rPr lang="en-US" sz="1200" b="1" dirty="0"/>
              <a:t>- </a:t>
            </a:r>
            <a:r>
              <a:rPr lang="vi-VN" sz="1200" b="1" dirty="0"/>
              <a:t>getChangePayload(int oldItemPosition, int newItemPosition) :</a:t>
            </a:r>
            <a:r>
              <a:rPr lang="vi-VN" sz="1200" dirty="0"/>
              <a:t> Nếu areItemTheSame trả về true và areContentsTheSame trả về false, DiffUtil gọi phương thức này để trả về sự thay đổi</a:t>
            </a:r>
            <a:r>
              <a:rPr lang="en-US" sz="1200" dirty="0"/>
              <a:t>.</a:t>
            </a:r>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10</a:t>
            </a:fld>
            <a:endParaRPr lang="en-US"/>
          </a:p>
        </p:txBody>
      </p:sp>
    </p:spTree>
    <p:extLst>
      <p:ext uri="{BB962C8B-B14F-4D97-AF65-F5344CB8AC3E}">
        <p14:creationId xmlns:p14="http://schemas.microsoft.com/office/powerpoint/2010/main" val="2392090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 </a:t>
            </a:r>
            <a:r>
              <a:rPr lang="vi-VN" sz="1200" b="1" dirty="0"/>
              <a:t>getOldListSize() :</a:t>
            </a:r>
            <a:r>
              <a:rPr lang="vi-VN" sz="1200" dirty="0"/>
              <a:t> Nó trả về kích thước của danh sách cũ.</a:t>
            </a:r>
          </a:p>
          <a:p>
            <a:r>
              <a:rPr lang="en-US" sz="1200" b="1" dirty="0"/>
              <a:t>- </a:t>
            </a:r>
            <a:r>
              <a:rPr lang="vi-VN" sz="1200" b="1" dirty="0"/>
              <a:t>getNewListSize() :</a:t>
            </a:r>
            <a:r>
              <a:rPr lang="vi-VN" sz="1200" dirty="0"/>
              <a:t> Trả về kích thước của danh sách mới.</a:t>
            </a:r>
          </a:p>
          <a:p>
            <a:r>
              <a:rPr lang="en-US" sz="1200" b="1" dirty="0"/>
              <a:t>- </a:t>
            </a:r>
            <a:r>
              <a:rPr lang="vi-VN" sz="1200" b="1" dirty="0"/>
              <a:t>areItemsTheSame(int oldItemPosition, int newItemPosition)</a:t>
            </a:r>
            <a:r>
              <a:rPr lang="en-US" sz="1200" b="1" dirty="0"/>
              <a:t> </a:t>
            </a:r>
            <a:r>
              <a:rPr lang="vi-VN" sz="1200" b="1" dirty="0"/>
              <a:t>:</a:t>
            </a:r>
            <a:r>
              <a:rPr lang="vi-VN" sz="1200" dirty="0"/>
              <a:t> Kiểm tra xem các mục riêng lẻ của danh sách có giống nhau không. Điều này có thể được thực hiện thông qua việc kiểm tra id </a:t>
            </a:r>
            <a:r>
              <a:rPr lang="en-US" sz="1200" dirty="0" err="1">
                <a:latin typeface="Arial" panose="020B0604020202020204" pitchFamily="34" charset="0"/>
                <a:cs typeface="Arial" panose="020B0604020202020204" pitchFamily="34" charset="0"/>
              </a:rPr>
              <a:t>của</a:t>
            </a:r>
            <a:r>
              <a:rPr lang="en-US" sz="1200" dirty="0">
                <a:latin typeface="Arial" panose="020B0604020202020204" pitchFamily="34" charset="0"/>
                <a:cs typeface="Arial" panose="020B0604020202020204" pitchFamily="34" charset="0"/>
              </a:rPr>
              <a:t> </a:t>
            </a:r>
            <a:r>
              <a:rPr lang="vi-VN" sz="1200" dirty="0"/>
              <a:t>chúng</a:t>
            </a:r>
            <a:r>
              <a:rPr lang="en-US" sz="1200" dirty="0"/>
              <a:t>.</a:t>
            </a:r>
            <a:endParaRPr lang="vi-VN" sz="1200" dirty="0"/>
          </a:p>
          <a:p>
            <a:r>
              <a:rPr lang="en-US" sz="1200" b="1" dirty="0"/>
              <a:t>- </a:t>
            </a:r>
            <a:r>
              <a:rPr lang="vi-VN" sz="1200" b="1" dirty="0"/>
              <a:t>areContentsTheSame(int oldItemPosition, int newItemPosition)</a:t>
            </a:r>
            <a:r>
              <a:rPr lang="en-US" sz="1200" b="1" dirty="0"/>
              <a:t> </a:t>
            </a:r>
            <a:r>
              <a:rPr lang="vi-VN" sz="1200" b="1" dirty="0"/>
              <a:t>:</a:t>
            </a:r>
            <a:r>
              <a:rPr lang="vi-VN" sz="1200" dirty="0"/>
              <a:t> Kiểm tra xem nội dung của dữ liệu danh sách có giống nhau không. Phương thức này được gọi bởi DiffUtil chỉ khi areItemsTheSametrả về true.</a:t>
            </a:r>
          </a:p>
          <a:p>
            <a:r>
              <a:rPr lang="en-US" sz="1200" b="1" dirty="0"/>
              <a:t>- </a:t>
            </a:r>
            <a:r>
              <a:rPr lang="vi-VN" sz="1200" b="1" dirty="0"/>
              <a:t>getChangePayload(int oldItemPosition, int newItemPosition) :</a:t>
            </a:r>
            <a:r>
              <a:rPr lang="vi-VN" sz="1200" dirty="0"/>
              <a:t> Nếu areItemTheSame trả về true và areContentsTheSame trả về false, DiffUtil gọi phương thức này để trả về sự thay đổi</a:t>
            </a:r>
            <a:r>
              <a:rPr lang="en-US" sz="1200" dirty="0"/>
              <a:t>.</a:t>
            </a:r>
            <a:endParaRPr lang="en-US" dirty="0"/>
          </a:p>
        </p:txBody>
      </p:sp>
      <p:sp>
        <p:nvSpPr>
          <p:cNvPr id="4" name="Slide Number Placeholder 3"/>
          <p:cNvSpPr>
            <a:spLocks noGrp="1"/>
          </p:cNvSpPr>
          <p:nvPr>
            <p:ph type="sldNum" sz="quarter" idx="5"/>
          </p:nvPr>
        </p:nvSpPr>
        <p:spPr/>
        <p:txBody>
          <a:bodyPr/>
          <a:lstStyle/>
          <a:p>
            <a:fld id="{268D64D7-0ADB-42A9-BC49-D64E3D6B0A39}" type="slidenum">
              <a:rPr lang="en-US" smtClean="0"/>
              <a:t>11</a:t>
            </a:fld>
            <a:endParaRPr lang="en-US"/>
          </a:p>
        </p:txBody>
      </p:sp>
    </p:spTree>
    <p:extLst>
      <p:ext uri="{BB962C8B-B14F-4D97-AF65-F5344CB8AC3E}">
        <p14:creationId xmlns:p14="http://schemas.microsoft.com/office/powerpoint/2010/main" val="1724071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3061C-F1DB-4474-9418-6EAEE3BB06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C1B1962-3FA9-432D-8466-BFF90DA307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00CDF21-CB98-4DDF-9F74-1A0D2A3ED57F}"/>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5" name="Footer Placeholder 4">
            <a:extLst>
              <a:ext uri="{FF2B5EF4-FFF2-40B4-BE49-F238E27FC236}">
                <a16:creationId xmlns:a16="http://schemas.microsoft.com/office/drawing/2014/main" id="{307589F3-BA20-447E-8675-FA1D0A1A5B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B60C83-D2C7-4852-AE29-2391EF919091}"/>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1491288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0A10F-68CD-4F11-BBD5-FCF88E4C03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8D0483-FF31-47A7-9D78-FB5F044D2BD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5E30EE-0AEC-4C91-AA34-2B4FFF099AF2}"/>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5" name="Footer Placeholder 4">
            <a:extLst>
              <a:ext uri="{FF2B5EF4-FFF2-40B4-BE49-F238E27FC236}">
                <a16:creationId xmlns:a16="http://schemas.microsoft.com/office/drawing/2014/main" id="{AA96AAB8-22A6-44BF-9C54-A82D625090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A968AD-84C9-4702-BDF8-738584AA755D}"/>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31178200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D6025E-9B5E-490A-8211-6FCB0B58CB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CC6E165-AB29-4BF1-AC9F-D67BAD21F3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5B7FB9-B87C-4E3F-ADD6-BE9592D0C526}"/>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5" name="Footer Placeholder 4">
            <a:extLst>
              <a:ext uri="{FF2B5EF4-FFF2-40B4-BE49-F238E27FC236}">
                <a16:creationId xmlns:a16="http://schemas.microsoft.com/office/drawing/2014/main" id="{2D71F96B-232D-4F62-AF56-B91474D239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0F5910-1FEE-4158-AEB8-1E8522D20661}"/>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2477645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256ED-D089-4C21-9292-B37D83C067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680CA7-2884-45DA-B5B0-F654B5635E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510370-A0CA-4409-8147-17B82B59084B}"/>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5" name="Footer Placeholder 4">
            <a:extLst>
              <a:ext uri="{FF2B5EF4-FFF2-40B4-BE49-F238E27FC236}">
                <a16:creationId xmlns:a16="http://schemas.microsoft.com/office/drawing/2014/main" id="{7211DCC0-F247-4CCA-BDAB-8741209F84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D8EC05-8B6C-4523-84A4-F9336F2FF17B}"/>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1619681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CA66B-2C30-40D0-BC34-564D487765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279868A-4B50-441E-9F50-231A58D25A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C51A07-6E87-4156-86E7-3F014AB84E46}"/>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5" name="Footer Placeholder 4">
            <a:extLst>
              <a:ext uri="{FF2B5EF4-FFF2-40B4-BE49-F238E27FC236}">
                <a16:creationId xmlns:a16="http://schemas.microsoft.com/office/drawing/2014/main" id="{A66BCB04-32ED-4159-ACF0-9E5F77869C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B23A86-730A-4A3F-8C8B-8D4BD3499A07}"/>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1553560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F97FB-5BD6-472D-BE15-1DB02686F0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2EC5E9-00D7-4B8F-9FAB-449655AC2B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021CFD9-8478-4337-A1BC-E7FC04FE42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7BCB1E-3B18-4019-B8BA-2FFD3D9B8B9F}"/>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6" name="Footer Placeholder 5">
            <a:extLst>
              <a:ext uri="{FF2B5EF4-FFF2-40B4-BE49-F238E27FC236}">
                <a16:creationId xmlns:a16="http://schemas.microsoft.com/office/drawing/2014/main" id="{456B26D4-7876-4BA8-B0E3-804BC249E8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8D334F-1936-420D-A848-7B9FF337DB7A}"/>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11271125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C539D-4E15-496F-98FA-753B5283BE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BE761F9-2B61-4B62-AC22-87A724FFFE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AAA143-4036-4CF9-9F38-2CA5E01BB8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7FFC65-42F8-41A4-9B0B-6EDE21A0CA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84AB44-5BDD-4DB1-8FFC-88799CE117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738FB08-F1E8-4505-9211-102B33122E19}"/>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8" name="Footer Placeholder 7">
            <a:extLst>
              <a:ext uri="{FF2B5EF4-FFF2-40B4-BE49-F238E27FC236}">
                <a16:creationId xmlns:a16="http://schemas.microsoft.com/office/drawing/2014/main" id="{DC9BACAA-7236-4B4F-9D76-378DA7BD10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80B935-C7A6-4223-9C8F-80B9A5627EFA}"/>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2605643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51650-D128-4ACD-827F-9CB9E6A5A2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80A819-1912-406A-8A05-13B20EAFB0EA}"/>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4" name="Footer Placeholder 3">
            <a:extLst>
              <a:ext uri="{FF2B5EF4-FFF2-40B4-BE49-F238E27FC236}">
                <a16:creationId xmlns:a16="http://schemas.microsoft.com/office/drawing/2014/main" id="{C233F372-F7FA-4689-99F4-B1229CD81B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A4D649-335C-4F09-BABF-028AE88BF21F}"/>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3486417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DE981E-4AFC-466E-80FC-0B76F5456892}"/>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3" name="Footer Placeholder 2">
            <a:extLst>
              <a:ext uri="{FF2B5EF4-FFF2-40B4-BE49-F238E27FC236}">
                <a16:creationId xmlns:a16="http://schemas.microsoft.com/office/drawing/2014/main" id="{B74BD9DC-165B-4A4F-ABF6-A1553A8DE19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27EF74-38D5-4FE6-842F-2958852A9D42}"/>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3519581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E046-33A0-4192-919C-6643BADC04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28BB0DF-B758-4CB7-BA4B-4BAA704363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32938F7-4B4D-43F0-9DBD-9799B63FA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4C4F25-5F57-4C94-85E1-F76DC008836E}"/>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6" name="Footer Placeholder 5">
            <a:extLst>
              <a:ext uri="{FF2B5EF4-FFF2-40B4-BE49-F238E27FC236}">
                <a16:creationId xmlns:a16="http://schemas.microsoft.com/office/drawing/2014/main" id="{4576099D-86A4-4556-B0A1-43207C9E95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92365A-75E6-4FC0-A4D7-C234D18CE366}"/>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2115831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D05D6-9C3D-4006-B951-F6A4EBF9CF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4B9867-B5DF-4223-B264-A89E7AF10F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8D2FE71-B300-43A8-B860-9611F64DAB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A4B17B-447C-4340-9CBE-157B835C26C9}"/>
              </a:ext>
            </a:extLst>
          </p:cNvPr>
          <p:cNvSpPr>
            <a:spLocks noGrp="1"/>
          </p:cNvSpPr>
          <p:nvPr>
            <p:ph type="dt" sz="half" idx="10"/>
          </p:nvPr>
        </p:nvSpPr>
        <p:spPr/>
        <p:txBody>
          <a:bodyPr/>
          <a:lstStyle/>
          <a:p>
            <a:fld id="{6A1A6CD1-2B35-4871-8109-E0FE3D0F6663}" type="datetimeFigureOut">
              <a:rPr lang="en-US" smtClean="0"/>
              <a:t>9/5/2019</a:t>
            </a:fld>
            <a:endParaRPr lang="en-US"/>
          </a:p>
        </p:txBody>
      </p:sp>
      <p:sp>
        <p:nvSpPr>
          <p:cNvPr id="6" name="Footer Placeholder 5">
            <a:extLst>
              <a:ext uri="{FF2B5EF4-FFF2-40B4-BE49-F238E27FC236}">
                <a16:creationId xmlns:a16="http://schemas.microsoft.com/office/drawing/2014/main" id="{5D5DC5B5-4178-4B3A-804B-126F7E4FB9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1FE44F-7DC3-4407-B30F-F9E82C6790DC}"/>
              </a:ext>
            </a:extLst>
          </p:cNvPr>
          <p:cNvSpPr>
            <a:spLocks noGrp="1"/>
          </p:cNvSpPr>
          <p:nvPr>
            <p:ph type="sldNum" sz="quarter" idx="12"/>
          </p:nvPr>
        </p:nvSpPr>
        <p:spPr/>
        <p:txBody>
          <a:bodyPr/>
          <a:lstStyle/>
          <a:p>
            <a:fld id="{F2848334-E9BC-42F9-8AE2-19D63842C1BB}" type="slidenum">
              <a:rPr lang="en-US" smtClean="0"/>
              <a:t>‹#›</a:t>
            </a:fld>
            <a:endParaRPr lang="en-US"/>
          </a:p>
        </p:txBody>
      </p:sp>
    </p:spTree>
    <p:extLst>
      <p:ext uri="{BB962C8B-B14F-4D97-AF65-F5344CB8AC3E}">
        <p14:creationId xmlns:p14="http://schemas.microsoft.com/office/powerpoint/2010/main" val="2611459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43EEC7-CAD6-49E4-AEB2-3046CE7EE3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9F0E866-FC4F-4520-8514-5FDA3D1C21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4A2200-3C17-4761-AA49-25E63764EA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1A6CD1-2B35-4871-8109-E0FE3D0F6663}" type="datetimeFigureOut">
              <a:rPr lang="en-US" smtClean="0"/>
              <a:t>9/5/2019</a:t>
            </a:fld>
            <a:endParaRPr lang="en-US"/>
          </a:p>
        </p:txBody>
      </p:sp>
      <p:sp>
        <p:nvSpPr>
          <p:cNvPr id="5" name="Footer Placeholder 4">
            <a:extLst>
              <a:ext uri="{FF2B5EF4-FFF2-40B4-BE49-F238E27FC236}">
                <a16:creationId xmlns:a16="http://schemas.microsoft.com/office/drawing/2014/main" id="{5C5E9D57-FDE9-4868-BDCE-A08EE093F1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C4BCBAF-0BD1-4AC3-A08C-BA135D85C4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848334-E9BC-42F9-8AE2-19D63842C1BB}" type="slidenum">
              <a:rPr lang="en-US" smtClean="0"/>
              <a:t>‹#›</a:t>
            </a:fld>
            <a:endParaRPr lang="en-US"/>
          </a:p>
        </p:txBody>
      </p:sp>
    </p:spTree>
    <p:extLst>
      <p:ext uri="{BB962C8B-B14F-4D97-AF65-F5344CB8AC3E}">
        <p14:creationId xmlns:p14="http://schemas.microsoft.com/office/powerpoint/2010/main" val="42641038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C0801-7AAC-4ACE-924B-13F3DD85B2FB}"/>
              </a:ext>
            </a:extLst>
          </p:cNvPr>
          <p:cNvSpPr>
            <a:spLocks noGrp="1"/>
          </p:cNvSpPr>
          <p:nvPr>
            <p:ph type="ctrTitle"/>
          </p:nvPr>
        </p:nvSpPr>
        <p:spPr>
          <a:xfrm>
            <a:off x="2733515" y="493592"/>
            <a:ext cx="6724969" cy="991845"/>
          </a:xfrm>
        </p:spPr>
        <p:txBody>
          <a:bodyPr>
            <a:noAutofit/>
          </a:bodyPr>
          <a:lstStyle/>
          <a:p>
            <a:r>
              <a:rPr lang="en-US" sz="4400" b="1" dirty="0">
                <a:latin typeface="Anton" panose="02000503000000000000" pitchFamily="2" charset="0"/>
              </a:rPr>
              <a:t>RECYCLER VIEW</a:t>
            </a:r>
          </a:p>
        </p:txBody>
      </p:sp>
      <p:sp>
        <p:nvSpPr>
          <p:cNvPr id="3" name="TextBox 2">
            <a:extLst>
              <a:ext uri="{FF2B5EF4-FFF2-40B4-BE49-F238E27FC236}">
                <a16:creationId xmlns:a16="http://schemas.microsoft.com/office/drawing/2014/main" id="{14F2EA7B-23C1-4FC2-8B1B-16E0415D9157}"/>
              </a:ext>
            </a:extLst>
          </p:cNvPr>
          <p:cNvSpPr txBox="1"/>
          <p:nvPr/>
        </p:nvSpPr>
        <p:spPr>
          <a:xfrm>
            <a:off x="6798364" y="3429000"/>
            <a:ext cx="4399723" cy="646331"/>
          </a:xfrm>
          <a:prstGeom prst="rect">
            <a:avLst/>
          </a:prstGeom>
          <a:noFill/>
        </p:spPr>
        <p:txBody>
          <a:bodyPr wrap="square" rtlCol="0">
            <a:spAutoFit/>
          </a:bodyPr>
          <a:lstStyle/>
          <a:p>
            <a:r>
              <a:rPr lang="en-US" sz="3600" b="1" dirty="0" err="1">
                <a:latin typeface="Bahnschrift SemiBold Condensed" panose="020B0502040204020203" pitchFamily="34" charset="0"/>
              </a:rPr>
              <a:t>Nguyễn</a:t>
            </a:r>
            <a:r>
              <a:rPr lang="en-US" sz="3600" b="1" dirty="0">
                <a:latin typeface="Bahnschrift SemiBold Condensed" panose="020B0502040204020203" pitchFamily="34" charset="0"/>
              </a:rPr>
              <a:t> Đăng Vĩnh OE25</a:t>
            </a:r>
          </a:p>
        </p:txBody>
      </p:sp>
    </p:spTree>
    <p:extLst>
      <p:ext uri="{BB962C8B-B14F-4D97-AF65-F5344CB8AC3E}">
        <p14:creationId xmlns:p14="http://schemas.microsoft.com/office/powerpoint/2010/main" val="614395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35FF6DB-97A1-4A5D-938D-FEE0AA9063DA}"/>
              </a:ext>
            </a:extLst>
          </p:cNvPr>
          <p:cNvSpPr>
            <a:spLocks noGrp="1"/>
          </p:cNvSpPr>
          <p:nvPr>
            <p:ph type="ctrTitle"/>
          </p:nvPr>
        </p:nvSpPr>
        <p:spPr>
          <a:xfrm>
            <a:off x="5251939" y="0"/>
            <a:ext cx="5355101" cy="759655"/>
          </a:xfrm>
        </p:spPr>
        <p:txBody>
          <a:bodyPr>
            <a:normAutofit/>
          </a:bodyPr>
          <a:lstStyle/>
          <a:p>
            <a:r>
              <a:rPr lang="en-US" sz="4400" b="1" dirty="0" err="1">
                <a:latin typeface="Arial" panose="020B0604020202020204" pitchFamily="34" charset="0"/>
                <a:cs typeface="Arial" panose="020B0604020202020204" pitchFamily="34" charset="0"/>
              </a:rPr>
              <a:t>DiffUtil</a:t>
            </a:r>
            <a:endParaRPr lang="en-US" sz="4400" b="1"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9A16BEB9-2E69-4FC0-B3BC-38E8DDBD1E89}"/>
              </a:ext>
            </a:extLst>
          </p:cNvPr>
          <p:cNvSpPr txBox="1"/>
          <p:nvPr/>
        </p:nvSpPr>
        <p:spPr>
          <a:xfrm>
            <a:off x="3367314" y="1049941"/>
            <a:ext cx="8669717" cy="4247317"/>
          </a:xfrm>
          <a:prstGeom prst="rect">
            <a:avLst/>
          </a:prstGeom>
          <a:noFill/>
        </p:spPr>
        <p:txBody>
          <a:bodyPr wrap="square" rtlCol="0">
            <a:spAutoFit/>
          </a:bodyPr>
          <a:lstStyle/>
          <a:p>
            <a:r>
              <a:rPr lang="en-US" sz="2600" b="1" dirty="0">
                <a:latin typeface="Arial" panose="020B0604020202020204" pitchFamily="34" charset="0"/>
                <a:cs typeface="Arial" panose="020B0604020202020204" pitchFamily="34" charset="0"/>
              </a:rPr>
              <a:t>Các </a:t>
            </a:r>
            <a:r>
              <a:rPr lang="en-US" sz="2600" b="1" dirty="0" err="1">
                <a:latin typeface="Arial" panose="020B0604020202020204" pitchFamily="34" charset="0"/>
                <a:cs typeface="Arial" panose="020B0604020202020204" pitchFamily="34" charset="0"/>
              </a:rPr>
              <a:t>hàm</a:t>
            </a:r>
            <a:r>
              <a:rPr lang="en-US" sz="2600" b="1" dirty="0">
                <a:latin typeface="Arial" panose="020B0604020202020204" pitchFamily="34" charset="0"/>
                <a:cs typeface="Arial" panose="020B0604020202020204" pitchFamily="34" charset="0"/>
              </a:rPr>
              <a:t> cần l</a:t>
            </a:r>
            <a:r>
              <a:rPr lang="vi-VN" sz="2600" b="1" dirty="0">
                <a:latin typeface="Arial" panose="020B0604020202020204" pitchFamily="34" charset="0"/>
                <a:cs typeface="Arial" panose="020B0604020202020204" pitchFamily="34" charset="0"/>
              </a:rPr>
              <a:t>ư</a:t>
            </a:r>
            <a:r>
              <a:rPr lang="en-US" sz="2600" b="1" dirty="0">
                <a:latin typeface="Arial" panose="020B0604020202020204" pitchFamily="34" charset="0"/>
                <a:cs typeface="Arial" panose="020B0604020202020204" pitchFamily="34" charset="0"/>
              </a:rPr>
              <a:t>u ý </a:t>
            </a:r>
            <a:r>
              <a:rPr lang="en-US" sz="2600" b="1" dirty="0" err="1">
                <a:latin typeface="Arial" panose="020B0604020202020204" pitchFamily="34" charset="0"/>
                <a:cs typeface="Arial" panose="020B0604020202020204" pitchFamily="34" charset="0"/>
              </a:rPr>
              <a:t>khi</a:t>
            </a:r>
            <a:r>
              <a:rPr lang="en-US" sz="2600" b="1" dirty="0">
                <a:latin typeface="Arial" panose="020B0604020202020204" pitchFamily="34" charset="0"/>
                <a:cs typeface="Arial" panose="020B0604020202020204" pitchFamily="34" charset="0"/>
              </a:rPr>
              <a:t> </a:t>
            </a:r>
            <a:r>
              <a:rPr lang="en-US" sz="2600" b="1" dirty="0" err="1">
                <a:latin typeface="Arial" panose="020B0604020202020204" pitchFamily="34" charset="0"/>
                <a:cs typeface="Arial" panose="020B0604020202020204" pitchFamily="34" charset="0"/>
              </a:rPr>
              <a:t>triển</a:t>
            </a:r>
            <a:r>
              <a:rPr lang="en-US" sz="2600" b="1" dirty="0">
                <a:latin typeface="Arial" panose="020B0604020202020204" pitchFamily="34" charset="0"/>
                <a:cs typeface="Arial" panose="020B0604020202020204" pitchFamily="34" charset="0"/>
              </a:rPr>
              <a:t> </a:t>
            </a:r>
            <a:r>
              <a:rPr lang="en-US" sz="2600" b="1" dirty="0" err="1">
                <a:latin typeface="Arial" panose="020B0604020202020204" pitchFamily="34" charset="0"/>
                <a:cs typeface="Arial" panose="020B0604020202020204" pitchFamily="34" charset="0"/>
              </a:rPr>
              <a:t>khai</a:t>
            </a:r>
            <a:r>
              <a:rPr lang="en-US" sz="2600" b="1" dirty="0">
                <a:latin typeface="Arial" panose="020B0604020202020204" pitchFamily="34" charset="0"/>
                <a:cs typeface="Arial" panose="020B0604020202020204" pitchFamily="34" charset="0"/>
              </a:rPr>
              <a:t> </a:t>
            </a:r>
            <a:r>
              <a:rPr lang="en-US" sz="2600" b="1" dirty="0" err="1">
                <a:latin typeface="Arial" panose="020B0604020202020204" pitchFamily="34" charset="0"/>
                <a:cs typeface="Arial" panose="020B0604020202020204" pitchFamily="34" charset="0"/>
              </a:rPr>
              <a:t>DiffUtil</a:t>
            </a:r>
            <a:r>
              <a:rPr lang="en-US" sz="2600" b="1" dirty="0">
                <a:latin typeface="Arial" panose="020B0604020202020204" pitchFamily="34" charset="0"/>
                <a:cs typeface="Arial" panose="020B0604020202020204" pitchFamily="34" charset="0"/>
              </a:rPr>
              <a:t>:</a:t>
            </a:r>
          </a:p>
          <a:p>
            <a:endParaRPr lang="en-US" sz="2400" b="1" dirty="0"/>
          </a:p>
          <a:p>
            <a:r>
              <a:rPr lang="en-US" sz="2200" b="1" dirty="0"/>
              <a:t> </a:t>
            </a:r>
            <a:r>
              <a:rPr lang="en-US" sz="2200" b="1" i="1" dirty="0"/>
              <a:t>- </a:t>
            </a:r>
            <a:r>
              <a:rPr lang="vi-VN" sz="2200" b="1" i="1" dirty="0"/>
              <a:t>getOldListSize()</a:t>
            </a:r>
            <a:endParaRPr lang="en-US" sz="2200" b="1" i="1" dirty="0"/>
          </a:p>
          <a:p>
            <a:pPr marL="342900" indent="-342900">
              <a:buFontTx/>
              <a:buChar char="-"/>
            </a:pPr>
            <a:endParaRPr lang="vi-VN" sz="2200" i="1" dirty="0"/>
          </a:p>
          <a:p>
            <a:r>
              <a:rPr lang="en-US" sz="2200" b="1" i="1" dirty="0"/>
              <a:t> - </a:t>
            </a:r>
            <a:r>
              <a:rPr lang="vi-VN" sz="2200" b="1" i="1" dirty="0"/>
              <a:t>getNewListSize()</a:t>
            </a:r>
            <a:endParaRPr lang="en-US" sz="2200" b="1" i="1" dirty="0"/>
          </a:p>
          <a:p>
            <a:pPr marL="342900" indent="-342900">
              <a:buFontTx/>
              <a:buChar char="-"/>
            </a:pPr>
            <a:endParaRPr lang="vi-VN" sz="2200" i="1" dirty="0"/>
          </a:p>
          <a:p>
            <a:r>
              <a:rPr lang="en-US" sz="2200" b="1" i="1" dirty="0"/>
              <a:t> - </a:t>
            </a:r>
            <a:r>
              <a:rPr lang="vi-VN" sz="2200" b="1" i="1" dirty="0"/>
              <a:t>areItemsTheSame(int oldItemPosition, int newItemPosition)</a:t>
            </a:r>
            <a:endParaRPr lang="en-US" sz="2200" b="1" i="1" dirty="0"/>
          </a:p>
          <a:p>
            <a:pPr marL="342900" indent="-342900">
              <a:buFontTx/>
              <a:buChar char="-"/>
            </a:pPr>
            <a:endParaRPr lang="vi-VN" sz="2200" i="1" dirty="0"/>
          </a:p>
          <a:p>
            <a:r>
              <a:rPr lang="en-US" sz="2200" b="1" i="1" dirty="0"/>
              <a:t> - </a:t>
            </a:r>
            <a:r>
              <a:rPr lang="vi-VN" sz="2200" b="1" i="1" dirty="0"/>
              <a:t>areContentsTheSame(int oldItemPosition, int newItemPosition)</a:t>
            </a:r>
            <a:endParaRPr lang="en-US" sz="2200" b="1" i="1" dirty="0"/>
          </a:p>
          <a:p>
            <a:endParaRPr lang="en-US" sz="2200" b="1" i="1" dirty="0"/>
          </a:p>
          <a:p>
            <a:r>
              <a:rPr lang="en-US" sz="2200" b="1" i="1" dirty="0"/>
              <a:t> - </a:t>
            </a:r>
            <a:r>
              <a:rPr lang="vi-VN" sz="2200" b="1" i="1" dirty="0"/>
              <a:t>getChangePayload(int oldItemPosition, int newItemPosition)</a:t>
            </a:r>
            <a:endParaRPr lang="vi-VN" sz="2200" i="1" dirty="0"/>
          </a:p>
        </p:txBody>
      </p:sp>
    </p:spTree>
    <p:extLst>
      <p:ext uri="{BB962C8B-B14F-4D97-AF65-F5344CB8AC3E}">
        <p14:creationId xmlns:p14="http://schemas.microsoft.com/office/powerpoint/2010/main" val="3232324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35FF6DB-97A1-4A5D-938D-FEE0AA9063DA}"/>
              </a:ext>
            </a:extLst>
          </p:cNvPr>
          <p:cNvSpPr>
            <a:spLocks noGrp="1"/>
          </p:cNvSpPr>
          <p:nvPr>
            <p:ph type="ctrTitle"/>
          </p:nvPr>
        </p:nvSpPr>
        <p:spPr>
          <a:xfrm>
            <a:off x="5251939" y="0"/>
            <a:ext cx="5355101" cy="759655"/>
          </a:xfrm>
        </p:spPr>
        <p:txBody>
          <a:bodyPr>
            <a:normAutofit/>
          </a:bodyPr>
          <a:lstStyle/>
          <a:p>
            <a:r>
              <a:rPr lang="en-US" sz="4400" b="1" dirty="0" err="1">
                <a:latin typeface="Arial" panose="020B0604020202020204" pitchFamily="34" charset="0"/>
                <a:cs typeface="Arial" panose="020B0604020202020204" pitchFamily="34" charset="0"/>
              </a:rPr>
              <a:t>DiffUtil</a:t>
            </a:r>
            <a:endParaRPr lang="en-US" sz="4400" b="1" dirty="0">
              <a:latin typeface="Arial" panose="020B0604020202020204" pitchFamily="34" charset="0"/>
              <a:cs typeface="Arial" panose="020B0604020202020204" pitchFamily="34" charset="0"/>
            </a:endParaRPr>
          </a:p>
        </p:txBody>
      </p:sp>
      <p:pic>
        <p:nvPicPr>
          <p:cNvPr id="4" name="Picture 2">
            <a:extLst>
              <a:ext uri="{FF2B5EF4-FFF2-40B4-BE49-F238E27FC236}">
                <a16:creationId xmlns:a16="http://schemas.microsoft.com/office/drawing/2014/main" id="{758AE6FB-0085-4E38-A232-27A794D7A7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62097" y="1000966"/>
            <a:ext cx="7851227" cy="525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409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35FF6DB-97A1-4A5D-938D-FEE0AA9063DA}"/>
              </a:ext>
            </a:extLst>
          </p:cNvPr>
          <p:cNvSpPr>
            <a:spLocks noGrp="1"/>
          </p:cNvSpPr>
          <p:nvPr>
            <p:ph type="ctrTitle"/>
          </p:nvPr>
        </p:nvSpPr>
        <p:spPr>
          <a:xfrm>
            <a:off x="5251939" y="0"/>
            <a:ext cx="5355101" cy="759655"/>
          </a:xfrm>
        </p:spPr>
        <p:txBody>
          <a:bodyPr>
            <a:normAutofit/>
          </a:bodyPr>
          <a:lstStyle/>
          <a:p>
            <a:r>
              <a:rPr lang="en-US" sz="4400" b="1" dirty="0" err="1">
                <a:latin typeface="Arial" panose="020B0604020202020204" pitchFamily="34" charset="0"/>
                <a:cs typeface="Arial" panose="020B0604020202020204" pitchFamily="34" charset="0"/>
              </a:rPr>
              <a:t>ListAdapter</a:t>
            </a:r>
            <a:endParaRPr lang="en-US" sz="4400" b="1"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9A16BEB9-2E69-4FC0-B3BC-38E8DDBD1E89}"/>
              </a:ext>
            </a:extLst>
          </p:cNvPr>
          <p:cNvSpPr txBox="1"/>
          <p:nvPr/>
        </p:nvSpPr>
        <p:spPr>
          <a:xfrm>
            <a:off x="3769271" y="2028617"/>
            <a:ext cx="3340978" cy="1400383"/>
          </a:xfrm>
          <a:prstGeom prst="rect">
            <a:avLst/>
          </a:prstGeom>
          <a:noFill/>
        </p:spPr>
        <p:txBody>
          <a:bodyPr wrap="square" rtlCol="0">
            <a:spAutoFit/>
          </a:bodyPr>
          <a:lstStyle/>
          <a:p>
            <a:r>
              <a:rPr lang="vi-VN" sz="2900" b="1" dirty="0">
                <a:latin typeface="Arial" panose="020B0604020202020204" pitchFamily="34" charset="0"/>
                <a:cs typeface="Arial" panose="020B0604020202020204" pitchFamily="34" charset="0"/>
              </a:rPr>
              <a:t>ListAdapter là </a:t>
            </a:r>
            <a:r>
              <a:rPr lang="en-US" sz="2900" b="1" dirty="0" err="1">
                <a:latin typeface="Arial" panose="020B0604020202020204" pitchFamily="34" charset="0"/>
                <a:cs typeface="Arial" panose="020B0604020202020204" pitchFamily="34" charset="0"/>
              </a:rPr>
              <a:t>gì</a:t>
            </a:r>
            <a:r>
              <a:rPr lang="en-US" sz="2900" b="1" dirty="0">
                <a:latin typeface="Arial" panose="020B0604020202020204" pitchFamily="34" charset="0"/>
                <a:cs typeface="Arial" panose="020B0604020202020204" pitchFamily="34" charset="0"/>
              </a:rPr>
              <a:t>?</a:t>
            </a:r>
          </a:p>
          <a:p>
            <a:endParaRPr lang="en-US" sz="2800" dirty="0"/>
          </a:p>
          <a:p>
            <a:r>
              <a:rPr lang="en-US" sz="2800" b="1" dirty="0">
                <a:latin typeface="Arial" panose="020B0604020202020204" pitchFamily="34" charset="0"/>
                <a:cs typeface="Arial" panose="020B0604020202020204" pitchFamily="34" charset="0"/>
              </a:rPr>
              <a:t>Cơ </a:t>
            </a:r>
            <a:r>
              <a:rPr lang="en-US" sz="2800" b="1" dirty="0" err="1">
                <a:latin typeface="Arial" panose="020B0604020202020204" pitchFamily="34" charset="0"/>
                <a:cs typeface="Arial" panose="020B0604020202020204" pitchFamily="34" charset="0"/>
              </a:rPr>
              <a:t>chế</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hoạt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động</a:t>
            </a:r>
            <a:endParaRPr lang="en-US" sz="2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95230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35FF6DB-97A1-4A5D-938D-FEE0AA9063DA}"/>
              </a:ext>
            </a:extLst>
          </p:cNvPr>
          <p:cNvSpPr>
            <a:spLocks noGrp="1"/>
          </p:cNvSpPr>
          <p:nvPr>
            <p:ph type="ctrTitle"/>
          </p:nvPr>
        </p:nvSpPr>
        <p:spPr>
          <a:xfrm>
            <a:off x="4822723" y="0"/>
            <a:ext cx="5784317" cy="759655"/>
          </a:xfrm>
        </p:spPr>
        <p:txBody>
          <a:bodyPr>
            <a:normAutofit fontScale="90000"/>
          </a:bodyPr>
          <a:lstStyle/>
          <a:p>
            <a:r>
              <a:rPr lang="en-US" sz="4400" b="1" dirty="0">
                <a:latin typeface="Arial" panose="020B0604020202020204" pitchFamily="34" charset="0"/>
                <a:cs typeface="Arial" panose="020B0604020202020204" pitchFamily="34" charset="0"/>
              </a:rPr>
              <a:t>Endless </a:t>
            </a:r>
            <a:r>
              <a:rPr lang="en-US" sz="4400" b="1" dirty="0" err="1">
                <a:latin typeface="Arial" panose="020B0604020202020204" pitchFamily="34" charset="0"/>
                <a:cs typeface="Arial" panose="020B0604020202020204" pitchFamily="34" charset="0"/>
              </a:rPr>
              <a:t>RecyclerView</a:t>
            </a:r>
            <a:endParaRPr lang="en-US" sz="4400" b="1"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9A16BEB9-2E69-4FC0-B3BC-38E8DDBD1E89}"/>
              </a:ext>
            </a:extLst>
          </p:cNvPr>
          <p:cNvSpPr txBox="1"/>
          <p:nvPr/>
        </p:nvSpPr>
        <p:spPr>
          <a:xfrm>
            <a:off x="3657600" y="2117760"/>
            <a:ext cx="4303986" cy="1938992"/>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Endless </a:t>
            </a:r>
            <a:r>
              <a:rPr lang="en-US" sz="2400" b="1" dirty="0" err="1">
                <a:latin typeface="Arial" panose="020B0604020202020204" pitchFamily="34" charset="0"/>
                <a:cs typeface="Arial" panose="020B0604020202020204" pitchFamily="34" charset="0"/>
              </a:rPr>
              <a:t>RecyclerView</a:t>
            </a:r>
            <a:r>
              <a:rPr lang="en-US" sz="24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là </a:t>
            </a:r>
            <a:r>
              <a:rPr lang="en-US" sz="2400" dirty="0" err="1">
                <a:latin typeface="Arial" panose="020B0604020202020204" pitchFamily="34" charset="0"/>
                <a:cs typeface="Arial" panose="020B0604020202020204" pitchFamily="34" charset="0"/>
              </a:rPr>
              <a:t>gì</a:t>
            </a:r>
            <a:r>
              <a:rPr lang="en-US" sz="2400" dirty="0">
                <a:latin typeface="Arial" panose="020B0604020202020204" pitchFamily="34" charset="0"/>
                <a:cs typeface="Arial" panose="020B0604020202020204" pitchFamily="34" charset="0"/>
              </a:rPr>
              <a:t>?</a:t>
            </a: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r>
              <a:rPr lang="vi-VN" sz="2400" b="1" dirty="0">
                <a:latin typeface="Arial" panose="020B0604020202020204" pitchFamily="34" charset="0"/>
                <a:cs typeface="Arial" panose="020B0604020202020204" pitchFamily="34" charset="0"/>
              </a:rPr>
              <a:t>onLoadMore() </a:t>
            </a:r>
            <a:endParaRPr lang="en-US" sz="2400" b="1" dirty="0">
              <a:latin typeface="Arial" panose="020B0604020202020204" pitchFamily="34" charset="0"/>
              <a:cs typeface="Arial" panose="020B0604020202020204" pitchFamily="34" charset="0"/>
            </a:endParaRPr>
          </a:p>
          <a:p>
            <a:r>
              <a:rPr lang="vi-VN" sz="2400" b="1" dirty="0">
                <a:latin typeface="Arial" panose="020B0604020202020204" pitchFamily="34" charset="0"/>
                <a:cs typeface="Arial" panose="020B0604020202020204" pitchFamily="34" charset="0"/>
              </a:rPr>
              <a:t>addOnScrollListener()</a:t>
            </a:r>
            <a:endParaRPr lang="en-US" sz="2400" b="1" dirty="0">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0E282C7F-A54D-4711-91E7-0078714EFD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19536" y="1055876"/>
            <a:ext cx="3180735" cy="5654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4178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F4F53DC-2CEF-4411-94EE-3B4840C52B9B}"/>
              </a:ext>
            </a:extLst>
          </p:cNvPr>
          <p:cNvSpPr txBox="1"/>
          <p:nvPr/>
        </p:nvSpPr>
        <p:spPr>
          <a:xfrm>
            <a:off x="3658281" y="1382944"/>
            <a:ext cx="7765366" cy="4524315"/>
          </a:xfrm>
          <a:prstGeom prst="rect">
            <a:avLst/>
          </a:prstGeom>
          <a:noFill/>
        </p:spPr>
        <p:txBody>
          <a:bodyPr wrap="square" rtlCol="0">
            <a:spAutoFit/>
          </a:bodyPr>
          <a:lstStyle/>
          <a:p>
            <a:pPr>
              <a:lnSpc>
                <a:spcPct val="150000"/>
              </a:lnSpc>
            </a:pPr>
            <a:r>
              <a:rPr lang="vi-VN" sz="2000" b="1" dirty="0"/>
              <a:t>Sử dụng RecyclerView</a:t>
            </a:r>
            <a:r>
              <a:rPr lang="en-US" sz="2000" b="1" dirty="0"/>
              <a:t>: </a:t>
            </a:r>
            <a:r>
              <a:rPr lang="en-US" sz="2000" dirty="0" err="1">
                <a:latin typeface="Arial" panose="020B0604020202020204" pitchFamily="34" charset="0"/>
                <a:cs typeface="Arial" panose="020B0604020202020204" pitchFamily="34" charset="0"/>
              </a:rPr>
              <a:t>Để</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s</a:t>
            </a:r>
            <a:r>
              <a:rPr lang="vi-VN" sz="2000" dirty="0"/>
              <a:t>ử dụng </a:t>
            </a:r>
            <a:r>
              <a:rPr lang="en-US" sz="2000" dirty="0">
                <a:latin typeface="Arial" panose="020B0604020202020204" pitchFamily="34" charset="0"/>
                <a:cs typeface="Arial" panose="020B0604020202020204" pitchFamily="34" charset="0"/>
              </a:rPr>
              <a:t>1</a:t>
            </a:r>
            <a:r>
              <a:rPr lang="en-US" sz="2000" dirty="0"/>
              <a:t> </a:t>
            </a:r>
            <a:r>
              <a:rPr lang="vi-VN" sz="2000" dirty="0"/>
              <a:t>RecyclerView</a:t>
            </a:r>
            <a:r>
              <a:rPr lang="en-US" sz="2000" dirty="0"/>
              <a:t> </a:t>
            </a:r>
            <a:r>
              <a:rPr lang="en-US" sz="2000" dirty="0">
                <a:latin typeface="Arial" panose="020B0604020202020204" pitchFamily="34" charset="0"/>
                <a:cs typeface="Arial" panose="020B0604020202020204" pitchFamily="34" charset="0"/>
              </a:rPr>
              <a:t>c</a:t>
            </a:r>
            <a:r>
              <a:rPr lang="vi-VN" sz="2000" dirty="0">
                <a:latin typeface="Arial" panose="020B0604020202020204" pitchFamily="34" charset="0"/>
                <a:cs typeface="Arial" panose="020B0604020202020204" pitchFamily="34" charset="0"/>
              </a:rPr>
              <a:t>ơ</a:t>
            </a:r>
            <a:r>
              <a:rPr lang="en-US" sz="2000" dirty="0">
                <a:latin typeface="Arial" panose="020B0604020202020204" pitchFamily="34" charset="0"/>
                <a:cs typeface="Arial" panose="020B0604020202020204" pitchFamily="34" charset="0"/>
              </a:rPr>
              <a:t> bản</a:t>
            </a:r>
            <a:r>
              <a:rPr lang="vi-VN" sz="2000" dirty="0"/>
              <a:t> cần làm những bước sau:</a:t>
            </a:r>
          </a:p>
          <a:p>
            <a:pPr marL="285750" indent="-285750">
              <a:lnSpc>
                <a:spcPct val="150000"/>
              </a:lnSpc>
              <a:buFont typeface="Arial" panose="020B0604020202020204" pitchFamily="34" charset="0"/>
              <a:buChar char="•"/>
            </a:pPr>
            <a:r>
              <a:rPr lang="vi-VN" sz="2000" dirty="0"/>
              <a:t>Thêm thư viện Recycler vào </a:t>
            </a:r>
            <a:r>
              <a:rPr lang="vi-VN" sz="2000" b="1" dirty="0"/>
              <a:t>gradle build</a:t>
            </a:r>
            <a:r>
              <a:rPr lang="en-US" sz="2000" b="1" dirty="0"/>
              <a:t> </a:t>
            </a:r>
            <a:r>
              <a:rPr lang="en-US" sz="2000" b="1" dirty="0">
                <a:latin typeface="Arial" panose="020B0604020202020204" pitchFamily="34" charset="0"/>
                <a:cs typeface="Arial" panose="020B0604020202020204" pitchFamily="34" charset="0"/>
              </a:rPr>
              <a:t>file</a:t>
            </a:r>
          </a:p>
          <a:p>
            <a:pPr marL="285750" indent="-285750">
              <a:lnSpc>
                <a:spcPct val="150000"/>
              </a:lnSpc>
              <a:buFont typeface="Arial" panose="020B0604020202020204" pitchFamily="34" charset="0"/>
              <a:buChar char="•"/>
            </a:pPr>
            <a:r>
              <a:rPr lang="vi-VN" sz="2000" dirty="0"/>
              <a:t>Định nghĩ một </a:t>
            </a:r>
            <a:r>
              <a:rPr lang="vi-VN" sz="2000" b="1" dirty="0"/>
              <a:t>Moldel class </a:t>
            </a:r>
            <a:r>
              <a:rPr lang="vi-VN" sz="2000" dirty="0"/>
              <a:t>để sử dụng cho Adapter.</a:t>
            </a:r>
          </a:p>
          <a:p>
            <a:pPr marL="285750" indent="-285750">
              <a:lnSpc>
                <a:spcPct val="150000"/>
              </a:lnSpc>
              <a:buFont typeface="Arial" panose="020B0604020202020204" pitchFamily="34" charset="0"/>
              <a:buChar char="•"/>
            </a:pPr>
            <a:r>
              <a:rPr lang="vi-VN" sz="2000" dirty="0"/>
              <a:t>Thêm</a:t>
            </a:r>
            <a:r>
              <a:rPr lang="vi-VN" sz="2000" b="1" dirty="0"/>
              <a:t> </a:t>
            </a:r>
            <a:r>
              <a:rPr lang="vi-VN" sz="2000" dirty="0"/>
              <a:t>RecyclerView</a:t>
            </a:r>
            <a:r>
              <a:rPr lang="vi-VN" sz="2000" b="1" dirty="0"/>
              <a:t> </a:t>
            </a:r>
            <a:r>
              <a:rPr lang="vi-VN" sz="2000" dirty="0"/>
              <a:t>vào </a:t>
            </a:r>
            <a:r>
              <a:rPr lang="vi-VN" sz="2000" b="1" dirty="0"/>
              <a:t>Activity</a:t>
            </a:r>
            <a:r>
              <a:rPr lang="vi-VN" sz="2000" dirty="0"/>
              <a:t> để hiển thị Item.</a:t>
            </a:r>
          </a:p>
          <a:p>
            <a:pPr marL="285750" indent="-285750">
              <a:lnSpc>
                <a:spcPct val="150000"/>
              </a:lnSpc>
              <a:buFont typeface="Arial" panose="020B0604020202020204" pitchFamily="34" charset="0"/>
              <a:buChar char="•"/>
            </a:pPr>
            <a:r>
              <a:rPr lang="vi-VN" sz="2000" dirty="0"/>
              <a:t>Tạo một </a:t>
            </a:r>
            <a:r>
              <a:rPr lang="en-US" sz="2000" b="1" dirty="0">
                <a:latin typeface="Arial" panose="020B0604020202020204" pitchFamily="34" charset="0"/>
                <a:cs typeface="Arial" panose="020B0604020202020204" pitchFamily="34" charset="0"/>
              </a:rPr>
              <a:t>c</a:t>
            </a:r>
            <a:r>
              <a:rPr lang="vi-VN" sz="2000" b="1" dirty="0"/>
              <a:t>ustom layout </a:t>
            </a:r>
            <a:r>
              <a:rPr lang="vi-VN" sz="2000" dirty="0"/>
              <a:t>để định nghĩa cách dữ liệu hiển thị.</a:t>
            </a:r>
          </a:p>
          <a:p>
            <a:pPr marL="285750" indent="-285750">
              <a:lnSpc>
                <a:spcPct val="150000"/>
              </a:lnSpc>
              <a:buFont typeface="Arial" panose="020B0604020202020204" pitchFamily="34" charset="0"/>
              <a:buChar char="•"/>
            </a:pPr>
            <a:r>
              <a:rPr lang="vi-VN" sz="2000" dirty="0"/>
              <a:t>Tạo </a:t>
            </a:r>
            <a:r>
              <a:rPr lang="vi-VN" sz="2000" b="1" dirty="0"/>
              <a:t>Recycler.Adapter</a:t>
            </a:r>
            <a:r>
              <a:rPr lang="vi-VN" sz="2000" dirty="0"/>
              <a:t> và </a:t>
            </a:r>
            <a:r>
              <a:rPr lang="vi-VN" sz="2000" b="1" dirty="0"/>
              <a:t>ViewHolder</a:t>
            </a:r>
            <a:r>
              <a:rPr lang="vi-VN" sz="2000" dirty="0"/>
              <a:t> để trả về cách hiển thị</a:t>
            </a:r>
            <a:r>
              <a:rPr lang="en-US" sz="2000" dirty="0"/>
              <a:t> </a:t>
            </a:r>
            <a:r>
              <a:rPr lang="vi-VN" sz="2000" dirty="0"/>
              <a:t>Item.</a:t>
            </a:r>
          </a:p>
          <a:p>
            <a:pPr marL="285750" indent="-285750">
              <a:lnSpc>
                <a:spcPct val="150000"/>
              </a:lnSpc>
              <a:buFont typeface="Arial" panose="020B0604020202020204" pitchFamily="34" charset="0"/>
              <a:buChar char="•"/>
            </a:pPr>
            <a:r>
              <a:rPr lang="vi-VN" sz="2000" dirty="0"/>
              <a:t>Rằng buộc</a:t>
            </a:r>
            <a:r>
              <a:rPr lang="vi-VN" sz="2000" b="1" dirty="0"/>
              <a:t> Adapter</a:t>
            </a:r>
            <a:r>
              <a:rPr lang="vi-VN" sz="2000" dirty="0"/>
              <a:t> và nguồn dữ liệu vào </a:t>
            </a:r>
            <a:r>
              <a:rPr lang="vi-VN" sz="2000" b="1" dirty="0"/>
              <a:t>RecyclerView</a:t>
            </a:r>
            <a:r>
              <a:rPr lang="vi-VN" sz="2000" dirty="0"/>
              <a:t>.</a:t>
            </a:r>
          </a:p>
          <a:p>
            <a:endParaRPr lang="en-US" dirty="0"/>
          </a:p>
        </p:txBody>
      </p:sp>
      <p:sp>
        <p:nvSpPr>
          <p:cNvPr id="3" name="Title 1">
            <a:extLst>
              <a:ext uri="{FF2B5EF4-FFF2-40B4-BE49-F238E27FC236}">
                <a16:creationId xmlns:a16="http://schemas.microsoft.com/office/drawing/2014/main" id="{54DA1043-805F-4C54-BD3F-D4E171CC2AFA}"/>
              </a:ext>
            </a:extLst>
          </p:cNvPr>
          <p:cNvSpPr>
            <a:spLocks noGrp="1"/>
          </p:cNvSpPr>
          <p:nvPr>
            <p:ph type="ctrTitle"/>
          </p:nvPr>
        </p:nvSpPr>
        <p:spPr>
          <a:xfrm>
            <a:off x="4799535" y="203390"/>
            <a:ext cx="2592930" cy="589620"/>
          </a:xfrm>
        </p:spPr>
        <p:txBody>
          <a:bodyPr>
            <a:noAutofit/>
          </a:bodyPr>
          <a:lstStyle/>
          <a:p>
            <a:r>
              <a:rPr lang="en-US" sz="4000" b="1" dirty="0" err="1">
                <a:latin typeface="Arial" panose="020B0604020202020204" pitchFamily="34" charset="0"/>
                <a:cs typeface="Arial" panose="020B0604020202020204" pitchFamily="34" charset="0"/>
              </a:rPr>
              <a:t>Triển</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khai</a:t>
            </a:r>
            <a:endParaRPr lang="en-US" sz="4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36935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F4F53DC-2CEF-4411-94EE-3B4840C52B9B}"/>
              </a:ext>
            </a:extLst>
          </p:cNvPr>
          <p:cNvSpPr txBox="1"/>
          <p:nvPr/>
        </p:nvSpPr>
        <p:spPr>
          <a:xfrm>
            <a:off x="3677780" y="2124449"/>
            <a:ext cx="7765366" cy="4092211"/>
          </a:xfrm>
          <a:prstGeom prst="rect">
            <a:avLst/>
          </a:prstGeom>
          <a:noFill/>
        </p:spPr>
        <p:txBody>
          <a:bodyPr wrap="square" rtlCol="0">
            <a:spAutoFit/>
          </a:bodyPr>
          <a:lstStyle/>
          <a:p>
            <a:pPr>
              <a:lnSpc>
                <a:spcPct val="150000"/>
              </a:lnSpc>
            </a:pPr>
            <a:r>
              <a:rPr lang="vi-VN" sz="2200" dirty="0">
                <a:latin typeface="Arial" panose="020B0604020202020204" pitchFamily="34" charset="0"/>
                <a:cs typeface="Arial" panose="020B0604020202020204" pitchFamily="34" charset="0"/>
              </a:rPr>
              <a:t>RecyclerView đã cung cấp một cơ chế cho phép chúng ta có thể </a:t>
            </a:r>
            <a:r>
              <a:rPr lang="vi-VN" sz="2200" b="1" dirty="0">
                <a:latin typeface="Arial" panose="020B0604020202020204" pitchFamily="34" charset="0"/>
                <a:cs typeface="Arial" panose="020B0604020202020204" pitchFamily="34" charset="0"/>
              </a:rPr>
              <a:t>Drag</a:t>
            </a:r>
            <a:r>
              <a:rPr lang="vi-VN" sz="2200" dirty="0">
                <a:latin typeface="Arial" panose="020B0604020202020204" pitchFamily="34" charset="0"/>
                <a:cs typeface="Arial" panose="020B0604020202020204" pitchFamily="34" charset="0"/>
              </a:rPr>
              <a:t> &amp; </a:t>
            </a:r>
            <a:r>
              <a:rPr lang="vi-VN" sz="2200" b="1" dirty="0">
                <a:latin typeface="Arial" panose="020B0604020202020204" pitchFamily="34" charset="0"/>
                <a:cs typeface="Arial" panose="020B0604020202020204" pitchFamily="34" charset="0"/>
              </a:rPr>
              <a:t>Drop</a:t>
            </a:r>
            <a:r>
              <a:rPr lang="vi-VN" sz="2200" dirty="0">
                <a:latin typeface="Arial" panose="020B0604020202020204" pitchFamily="34" charset="0"/>
                <a:cs typeface="Arial" panose="020B0604020202020204" pitchFamily="34" charset="0"/>
              </a:rPr>
              <a:t>, </a:t>
            </a:r>
            <a:r>
              <a:rPr lang="en-US" sz="2200" b="1" dirty="0">
                <a:latin typeface="Arial" panose="020B0604020202020204" pitchFamily="34" charset="0"/>
                <a:cs typeface="Arial" panose="020B0604020202020204" pitchFamily="34" charset="0"/>
              </a:rPr>
              <a:t>Swipe</a:t>
            </a:r>
            <a:r>
              <a:rPr lang="vi-VN" sz="2200" dirty="0">
                <a:latin typeface="Arial" panose="020B0604020202020204" pitchFamily="34" charset="0"/>
                <a:cs typeface="Arial" panose="020B0604020202020204" pitchFamily="34" charset="0"/>
              </a:rPr>
              <a:t> to dissmiss item</a:t>
            </a:r>
            <a:r>
              <a:rPr lang="en-US" sz="2200" dirty="0">
                <a:latin typeface="Arial" panose="020B0604020202020204" pitchFamily="34" charset="0"/>
                <a:cs typeface="Arial" panose="020B0604020202020204" pitchFamily="34" charset="0"/>
              </a:rPr>
              <a:t>.</a:t>
            </a:r>
            <a:r>
              <a:rPr lang="vi-VN" sz="2200" dirty="0">
                <a:latin typeface="Arial" panose="020B0604020202020204" pitchFamily="34" charset="0"/>
                <a:cs typeface="Arial" panose="020B0604020202020204" pitchFamily="34" charset="0"/>
              </a:rPr>
              <a:t> Đây là một điểm mạnh cực kì lớn của RecyclerView mà ListVie</a:t>
            </a:r>
            <a:r>
              <a:rPr lang="en-US" sz="2200" dirty="0">
                <a:latin typeface="Arial" panose="020B0604020202020204" pitchFamily="34" charset="0"/>
                <a:cs typeface="Arial" panose="020B0604020202020204" pitchFamily="34" charset="0"/>
              </a:rPr>
              <a:t>w không có đ</a:t>
            </a:r>
            <a:r>
              <a:rPr lang="vi-VN" sz="2200" dirty="0">
                <a:latin typeface="Arial" panose="020B0604020202020204" pitchFamily="34" charset="0"/>
                <a:cs typeface="Arial" panose="020B0604020202020204" pitchFamily="34" charset="0"/>
              </a:rPr>
              <a:t>ư</a:t>
            </a:r>
            <a:r>
              <a:rPr lang="en-US" sz="2200" dirty="0" err="1">
                <a:latin typeface="Arial" panose="020B0604020202020204" pitchFamily="34" charset="0"/>
                <a:cs typeface="Arial" panose="020B0604020202020204" pitchFamily="34" charset="0"/>
              </a:rPr>
              <a:t>ợc</a:t>
            </a:r>
            <a:r>
              <a:rPr lang="en-US" sz="2200" dirty="0">
                <a:latin typeface="Arial" panose="020B0604020202020204" pitchFamily="34" charset="0"/>
                <a:cs typeface="Arial" panose="020B0604020202020204" pitchFamily="34" charset="0"/>
              </a:rPr>
              <a:t>.</a:t>
            </a:r>
          </a:p>
          <a:p>
            <a:pPr>
              <a:lnSpc>
                <a:spcPct val="150000"/>
              </a:lnSpc>
            </a:pPr>
            <a:r>
              <a:rPr lang="en-US" sz="2200" dirty="0" err="1">
                <a:latin typeface="Arial" panose="020B0604020202020204" pitchFamily="34" charset="0"/>
                <a:cs typeface="Arial" panose="020B0604020202020204" pitchFamily="34" charset="0"/>
              </a:rPr>
              <a:t>ItemTouchHelper</a:t>
            </a:r>
            <a:r>
              <a:rPr lang="en-US" sz="2200" dirty="0">
                <a:latin typeface="Arial" panose="020B0604020202020204" pitchFamily="34" charset="0"/>
                <a:cs typeface="Arial" panose="020B0604020202020204" pitchFamily="34" charset="0"/>
              </a:rPr>
              <a:t> đ</a:t>
            </a:r>
            <a:r>
              <a:rPr lang="vi-VN" sz="2200" dirty="0">
                <a:latin typeface="Arial" panose="020B0604020202020204" pitchFamily="34" charset="0"/>
                <a:cs typeface="Arial" panose="020B0604020202020204" pitchFamily="34" charset="0"/>
              </a:rPr>
              <a:t>ư</a:t>
            </a:r>
            <a:r>
              <a:rPr lang="en-US" sz="2200" dirty="0" err="1">
                <a:latin typeface="Arial" panose="020B0604020202020204" pitchFamily="34" charset="0"/>
                <a:cs typeface="Arial" panose="020B0604020202020204" pitchFamily="34" charset="0"/>
              </a:rPr>
              <a:t>ợc</a:t>
            </a:r>
            <a:r>
              <a:rPr lang="en-US" sz="2200" dirty="0">
                <a:latin typeface="Arial" panose="020B0604020202020204" pitchFamily="34" charset="0"/>
                <a:cs typeface="Arial" panose="020B0604020202020204" pitchFamily="34" charset="0"/>
              </a:rPr>
              <a:t> android </a:t>
            </a:r>
            <a:r>
              <a:rPr lang="en-US" sz="2200" dirty="0" err="1">
                <a:latin typeface="Arial" panose="020B0604020202020204" pitchFamily="34" charset="0"/>
                <a:cs typeface="Arial" panose="020B0604020202020204" pitchFamily="34" charset="0"/>
              </a:rPr>
              <a:t>giới</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thiệu</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để</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sử</a:t>
            </a:r>
            <a:r>
              <a:rPr lang="en-US" sz="2200" dirty="0">
                <a:latin typeface="Arial" panose="020B0604020202020204" pitchFamily="34" charset="0"/>
                <a:cs typeface="Arial" panose="020B0604020202020204" pitchFamily="34" charset="0"/>
              </a:rPr>
              <a:t> dụng các </a:t>
            </a:r>
            <a:r>
              <a:rPr lang="en-US" sz="2200" dirty="0" err="1">
                <a:latin typeface="Arial" panose="020B0604020202020204" pitchFamily="34" charset="0"/>
                <a:cs typeface="Arial" panose="020B0604020202020204" pitchFamily="34" charset="0"/>
              </a:rPr>
              <a:t>tính</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năng</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tuyệt</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vời</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trên</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với</a:t>
            </a:r>
            <a:r>
              <a:rPr lang="en-US" sz="2200" dirty="0">
                <a:latin typeface="Arial" panose="020B0604020202020204" pitchFamily="34" charset="0"/>
                <a:cs typeface="Arial" panose="020B0604020202020204" pitchFamily="34" charset="0"/>
              </a:rPr>
              <a:t> một </a:t>
            </a:r>
            <a:r>
              <a:rPr lang="en-US" sz="2200" dirty="0" err="1">
                <a:latin typeface="Arial" panose="020B0604020202020204" pitchFamily="34" charset="0"/>
                <a:cs typeface="Arial" panose="020B0604020202020204" pitchFamily="34" charset="0"/>
              </a:rPr>
              <a:t>hoạt</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ảnh</a:t>
            </a:r>
            <a:r>
              <a:rPr lang="en-US" sz="2200" dirty="0">
                <a:latin typeface="Arial" panose="020B0604020202020204" pitchFamily="34" charset="0"/>
                <a:cs typeface="Arial" panose="020B0604020202020204" pitchFamily="34" charset="0"/>
              </a:rPr>
              <a:t> m</a:t>
            </a:r>
            <a:r>
              <a:rPr lang="vi-VN" sz="2200" dirty="0">
                <a:latin typeface="Arial" panose="020B0604020202020204" pitchFamily="34" charset="0"/>
                <a:cs typeface="Arial" panose="020B0604020202020204" pitchFamily="34" charset="0"/>
              </a:rPr>
              <a:t>ư</a:t>
            </a:r>
            <a:r>
              <a:rPr lang="en-US" sz="2200" dirty="0" err="1">
                <a:latin typeface="Arial" panose="020B0604020202020204" pitchFamily="34" charset="0"/>
                <a:cs typeface="Arial" panose="020B0604020202020204" pitchFamily="34" charset="0"/>
              </a:rPr>
              <a:t>ợt</a:t>
            </a:r>
            <a:r>
              <a:rPr lang="en-US" sz="2200" dirty="0">
                <a:latin typeface="Arial" panose="020B0604020202020204" pitchFamily="34" charset="0"/>
                <a:cs typeface="Arial" panose="020B0604020202020204" pitchFamily="34" charset="0"/>
              </a:rPr>
              <a:t> mà, </a:t>
            </a:r>
            <a:r>
              <a:rPr lang="en-US" sz="2200" dirty="0" err="1">
                <a:latin typeface="Arial" panose="020B0604020202020204" pitchFamily="34" charset="0"/>
                <a:cs typeface="Arial" panose="020B0604020202020204" pitchFamily="34" charset="0"/>
              </a:rPr>
              <a:t>đẹp</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mắt</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Nó</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hoạt</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động</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với</a:t>
            </a:r>
            <a:r>
              <a:rPr lang="en-US" sz="2200" dirty="0">
                <a:latin typeface="Arial" panose="020B0604020202020204" pitchFamily="34" charset="0"/>
                <a:cs typeface="Arial" panose="020B0604020202020204" pitchFamily="34" charset="0"/>
              </a:rPr>
              <a:t> một </a:t>
            </a:r>
            <a:r>
              <a:rPr lang="en-US" sz="2200" dirty="0" err="1">
                <a:latin typeface="Arial" panose="020B0604020202020204" pitchFamily="34" charset="0"/>
                <a:cs typeface="Arial" panose="020B0604020202020204" pitchFamily="34" charset="0"/>
              </a:rPr>
              <a:t>RecyclerView</a:t>
            </a:r>
            <a:r>
              <a:rPr lang="en-US" sz="2200" dirty="0">
                <a:latin typeface="Arial" panose="020B0604020202020204" pitchFamily="34" charset="0"/>
                <a:cs typeface="Arial" panose="020B0604020202020204" pitchFamily="34" charset="0"/>
              </a:rPr>
              <a:t> và một callback </a:t>
            </a:r>
            <a:r>
              <a:rPr lang="en-US" sz="2200" dirty="0" err="1">
                <a:latin typeface="Arial" panose="020B0604020202020204" pitchFamily="34" charset="0"/>
                <a:cs typeface="Arial" panose="020B0604020202020204" pitchFamily="34" charset="0"/>
              </a:rPr>
              <a:t>ItemTouchHelper.CallBack</a:t>
            </a:r>
            <a:endParaRPr lang="en-US" sz="2200" dirty="0">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54DA1043-805F-4C54-BD3F-D4E171CC2AFA}"/>
              </a:ext>
            </a:extLst>
          </p:cNvPr>
          <p:cNvSpPr>
            <a:spLocks noGrp="1"/>
          </p:cNvSpPr>
          <p:nvPr>
            <p:ph type="ctrTitle"/>
          </p:nvPr>
        </p:nvSpPr>
        <p:spPr>
          <a:xfrm>
            <a:off x="3909019" y="641340"/>
            <a:ext cx="4373962" cy="589620"/>
          </a:xfrm>
        </p:spPr>
        <p:txBody>
          <a:bodyPr>
            <a:noAutofit/>
          </a:bodyPr>
          <a:lstStyle/>
          <a:p>
            <a:r>
              <a:rPr lang="en-US" sz="4000" b="1" dirty="0" err="1">
                <a:latin typeface="Arial" panose="020B0604020202020204" pitchFamily="34" charset="0"/>
                <a:cs typeface="Arial" panose="020B0604020202020204" pitchFamily="34" charset="0"/>
              </a:rPr>
              <a:t>ItemTouchHelper</a:t>
            </a:r>
            <a:endParaRPr lang="en-US" sz="4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65186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F4F53DC-2CEF-4411-94EE-3B4840C52B9B}"/>
              </a:ext>
            </a:extLst>
          </p:cNvPr>
          <p:cNvSpPr txBox="1"/>
          <p:nvPr/>
        </p:nvSpPr>
        <p:spPr>
          <a:xfrm>
            <a:off x="3446805" y="1596765"/>
            <a:ext cx="8523886" cy="3359318"/>
          </a:xfrm>
          <a:prstGeom prst="rect">
            <a:avLst/>
          </a:prstGeom>
          <a:noFill/>
        </p:spPr>
        <p:txBody>
          <a:bodyPr wrap="square" rtlCol="0">
            <a:spAutoFit/>
          </a:bodyPr>
          <a:lstStyle/>
          <a:p>
            <a:pPr>
              <a:lnSpc>
                <a:spcPct val="150000"/>
              </a:lnSpc>
            </a:pPr>
            <a:r>
              <a:rPr lang="en-US" sz="2400" b="1" dirty="0" err="1">
                <a:latin typeface="Arial" panose="020B0604020202020204" pitchFamily="34" charset="0"/>
                <a:cs typeface="Arial" panose="020B0604020202020204" pitchFamily="34" charset="0"/>
              </a:rPr>
              <a:t>Những</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hàm</a:t>
            </a:r>
            <a:r>
              <a:rPr lang="en-US" sz="2400" b="1" dirty="0">
                <a:latin typeface="Arial" panose="020B0604020202020204" pitchFamily="34" charset="0"/>
                <a:cs typeface="Arial" panose="020B0604020202020204" pitchFamily="34" charset="0"/>
              </a:rPr>
              <a:t> cần l</a:t>
            </a:r>
            <a:r>
              <a:rPr lang="vi-VN" sz="2400" b="1" dirty="0">
                <a:cs typeface="Arial" panose="020B0604020202020204" pitchFamily="34" charset="0"/>
              </a:rPr>
              <a:t>ư</a:t>
            </a:r>
            <a:r>
              <a:rPr lang="en-US" sz="2400" b="1" dirty="0">
                <a:latin typeface="Arial" panose="020B0604020202020204" pitchFamily="34" charset="0"/>
                <a:cs typeface="Arial" panose="020B0604020202020204" pitchFamily="34" charset="0"/>
              </a:rPr>
              <a:t>u ý trong </a:t>
            </a:r>
            <a:r>
              <a:rPr lang="en-US" sz="2400" b="1" dirty="0" err="1">
                <a:latin typeface="Arial" panose="020B0604020202020204" pitchFamily="34" charset="0"/>
                <a:cs typeface="Arial" panose="020B0604020202020204" pitchFamily="34" charset="0"/>
              </a:rPr>
              <a:t>ItemTochHelper.CallBack</a:t>
            </a:r>
            <a:endParaRPr lang="en-US" sz="2400" b="1" dirty="0">
              <a:latin typeface="Arial" panose="020B0604020202020204" pitchFamily="34" charset="0"/>
              <a:cs typeface="Arial" panose="020B0604020202020204" pitchFamily="34" charset="0"/>
            </a:endParaRPr>
          </a:p>
          <a:p>
            <a:pPr>
              <a:lnSpc>
                <a:spcPct val="150000"/>
              </a:lnSpc>
            </a:pPr>
            <a:endParaRPr lang="en-US" sz="2000" dirty="0">
              <a:latin typeface="Arial" panose="020B0604020202020204" pitchFamily="34" charset="0"/>
              <a:cs typeface="Arial" panose="020B0604020202020204" pitchFamily="34" charset="0"/>
            </a:endParaRPr>
          </a:p>
          <a:p>
            <a:pPr>
              <a:lnSpc>
                <a:spcPct val="150000"/>
              </a:lnSpc>
            </a:pPr>
            <a:r>
              <a:rPr lang="en-GB" sz="2000" b="1" dirty="0" err="1">
                <a:latin typeface="Arial" panose="020B0604020202020204" pitchFamily="34" charset="0"/>
                <a:cs typeface="Arial" panose="020B0604020202020204" pitchFamily="34" charset="0"/>
              </a:rPr>
              <a:t>getMovementFlags</a:t>
            </a:r>
            <a:r>
              <a:rPr lang="en-GB" sz="2000" b="1" dirty="0">
                <a:latin typeface="Arial" panose="020B0604020202020204" pitchFamily="34" charset="0"/>
                <a:cs typeface="Arial" panose="020B0604020202020204" pitchFamily="34" charset="0"/>
              </a:rPr>
              <a:t>(</a:t>
            </a:r>
            <a:r>
              <a:rPr lang="en-GB" sz="2000" b="1" dirty="0" err="1">
                <a:latin typeface="Arial" panose="020B0604020202020204" pitchFamily="34" charset="0"/>
                <a:cs typeface="Arial" panose="020B0604020202020204" pitchFamily="34" charset="0"/>
              </a:rPr>
              <a:t>RecyclerView</a:t>
            </a:r>
            <a:r>
              <a:rPr lang="en-GB" sz="2000" b="1" dirty="0">
                <a:latin typeface="Arial" panose="020B0604020202020204" pitchFamily="34" charset="0"/>
                <a:cs typeface="Arial" panose="020B0604020202020204" pitchFamily="34" charset="0"/>
              </a:rPr>
              <a:t> </a:t>
            </a:r>
            <a:r>
              <a:rPr lang="en-GB" sz="2000" b="1" dirty="0" err="1">
                <a:latin typeface="Arial" panose="020B0604020202020204" pitchFamily="34" charset="0"/>
                <a:cs typeface="Arial" panose="020B0604020202020204" pitchFamily="34" charset="0"/>
              </a:rPr>
              <a:t>recyclerView</a:t>
            </a:r>
            <a:r>
              <a:rPr lang="en-GB" sz="2000" b="1" dirty="0">
                <a:latin typeface="Arial" panose="020B0604020202020204" pitchFamily="34" charset="0"/>
                <a:cs typeface="Arial" panose="020B0604020202020204" pitchFamily="34" charset="0"/>
              </a:rPr>
              <a:t>, </a:t>
            </a:r>
            <a:r>
              <a:rPr lang="en-GB" sz="2000" b="1" dirty="0" err="1">
                <a:latin typeface="Arial" panose="020B0604020202020204" pitchFamily="34" charset="0"/>
                <a:cs typeface="Arial" panose="020B0604020202020204" pitchFamily="34" charset="0"/>
              </a:rPr>
              <a:t>ViewHolder</a:t>
            </a:r>
            <a:r>
              <a:rPr lang="en-GB" sz="2000" b="1" dirty="0">
                <a:latin typeface="Arial" panose="020B0604020202020204" pitchFamily="34" charset="0"/>
                <a:cs typeface="Arial" panose="020B0604020202020204" pitchFamily="34" charset="0"/>
              </a:rPr>
              <a:t> </a:t>
            </a:r>
            <a:r>
              <a:rPr lang="en-GB" sz="2000" b="1" dirty="0" err="1">
                <a:latin typeface="Arial" panose="020B0604020202020204" pitchFamily="34" charset="0"/>
                <a:cs typeface="Arial" panose="020B0604020202020204" pitchFamily="34" charset="0"/>
              </a:rPr>
              <a:t>viewHolder</a:t>
            </a:r>
            <a:r>
              <a:rPr lang="en-GB" sz="2000" b="1" dirty="0">
                <a:latin typeface="Arial" panose="020B0604020202020204" pitchFamily="34" charset="0"/>
                <a:cs typeface="Arial" panose="020B0604020202020204" pitchFamily="34" charset="0"/>
              </a:rPr>
              <a:t>)</a:t>
            </a:r>
            <a:endParaRPr lang="en-US" sz="2000" i="1" dirty="0">
              <a:latin typeface="Arial" panose="020B0604020202020204" pitchFamily="34" charset="0"/>
              <a:cs typeface="Arial" panose="020B0604020202020204" pitchFamily="34" charset="0"/>
            </a:endParaRPr>
          </a:p>
          <a:p>
            <a:pPr>
              <a:lnSpc>
                <a:spcPct val="150000"/>
              </a:lnSpc>
            </a:pPr>
            <a:r>
              <a:rPr lang="en-US" sz="2000" b="1" dirty="0" err="1">
                <a:latin typeface="Arial" panose="020B0604020202020204" pitchFamily="34" charset="0"/>
                <a:cs typeface="Arial" panose="020B0604020202020204" pitchFamily="34" charset="0"/>
              </a:rPr>
              <a:t>onMove</a:t>
            </a:r>
            <a:r>
              <a:rPr lang="en-US" sz="2000" b="1" dirty="0">
                <a:latin typeface="Arial" panose="020B0604020202020204" pitchFamily="34" charset="0"/>
                <a:cs typeface="Arial" panose="020B0604020202020204" pitchFamily="34" charset="0"/>
              </a:rPr>
              <a:t>(</a:t>
            </a:r>
            <a:r>
              <a:rPr lang="en-US" sz="2000" b="1" dirty="0" err="1">
                <a:latin typeface="Arial" panose="020B0604020202020204" pitchFamily="34" charset="0"/>
                <a:cs typeface="Arial" panose="020B0604020202020204" pitchFamily="34" charset="0"/>
              </a:rPr>
              <a:t>RecyclerView</a:t>
            </a:r>
            <a:r>
              <a:rPr lang="en-US" sz="2000" b="1" dirty="0">
                <a:latin typeface="Arial" panose="020B0604020202020204" pitchFamily="34" charset="0"/>
                <a:cs typeface="Arial" panose="020B0604020202020204" pitchFamily="34" charset="0"/>
              </a:rPr>
              <a:t> </a:t>
            </a:r>
            <a:r>
              <a:rPr lang="en-US" sz="2000" b="1" dirty="0" err="1">
                <a:latin typeface="Arial" panose="020B0604020202020204" pitchFamily="34" charset="0"/>
                <a:cs typeface="Arial" panose="020B0604020202020204" pitchFamily="34" charset="0"/>
              </a:rPr>
              <a:t>recyclerView</a:t>
            </a:r>
            <a:r>
              <a:rPr lang="en-US" sz="2000" b="1" dirty="0">
                <a:latin typeface="Arial" panose="020B0604020202020204" pitchFamily="34" charset="0"/>
                <a:cs typeface="Arial" panose="020B0604020202020204" pitchFamily="34" charset="0"/>
              </a:rPr>
              <a:t>, </a:t>
            </a:r>
            <a:r>
              <a:rPr lang="en-US" sz="2000" b="1" dirty="0" err="1">
                <a:latin typeface="Arial" panose="020B0604020202020204" pitchFamily="34" charset="0"/>
                <a:cs typeface="Arial" panose="020B0604020202020204" pitchFamily="34" charset="0"/>
              </a:rPr>
              <a:t>RecyclerView.ViewHolder</a:t>
            </a:r>
            <a:r>
              <a:rPr lang="en-US" sz="2000" b="1" dirty="0">
                <a:latin typeface="Arial" panose="020B0604020202020204" pitchFamily="34" charset="0"/>
                <a:cs typeface="Arial" panose="020B0604020202020204" pitchFamily="34" charset="0"/>
              </a:rPr>
              <a:t> </a:t>
            </a:r>
            <a:r>
              <a:rPr lang="en-US" sz="2000" b="1" dirty="0" err="1">
                <a:latin typeface="Arial" panose="020B0604020202020204" pitchFamily="34" charset="0"/>
                <a:cs typeface="Arial" panose="020B0604020202020204" pitchFamily="34" charset="0"/>
              </a:rPr>
              <a:t>viewHolder</a:t>
            </a:r>
            <a:r>
              <a:rPr lang="en-US" sz="2000" b="1" dirty="0">
                <a:latin typeface="Arial" panose="020B0604020202020204" pitchFamily="34" charset="0"/>
                <a:cs typeface="Arial" panose="020B0604020202020204" pitchFamily="34" charset="0"/>
              </a:rPr>
              <a:t>, </a:t>
            </a:r>
            <a:r>
              <a:rPr lang="en-US" sz="2000" b="1" dirty="0" err="1">
                <a:latin typeface="Arial" panose="020B0604020202020204" pitchFamily="34" charset="0"/>
                <a:cs typeface="Arial" panose="020B0604020202020204" pitchFamily="34" charset="0"/>
              </a:rPr>
              <a:t>RecyclerView.ViewHolder</a:t>
            </a:r>
            <a:r>
              <a:rPr lang="en-US" sz="2000" b="1" dirty="0">
                <a:latin typeface="Arial" panose="020B0604020202020204" pitchFamily="34" charset="0"/>
                <a:cs typeface="Arial" panose="020B0604020202020204" pitchFamily="34" charset="0"/>
              </a:rPr>
              <a:t> target)</a:t>
            </a:r>
          </a:p>
          <a:p>
            <a:pPr>
              <a:lnSpc>
                <a:spcPct val="150000"/>
              </a:lnSpc>
            </a:pPr>
            <a:r>
              <a:rPr lang="en-GB" sz="2000" b="1" dirty="0" err="1">
                <a:latin typeface="Arial" panose="020B0604020202020204" pitchFamily="34" charset="0"/>
                <a:cs typeface="Arial" panose="020B0604020202020204" pitchFamily="34" charset="0"/>
              </a:rPr>
              <a:t>onSwiped</a:t>
            </a:r>
            <a:r>
              <a:rPr lang="en-GB" sz="2000" b="1" dirty="0">
                <a:latin typeface="Arial" panose="020B0604020202020204" pitchFamily="34" charset="0"/>
                <a:cs typeface="Arial" panose="020B0604020202020204" pitchFamily="34" charset="0"/>
              </a:rPr>
              <a:t>(</a:t>
            </a:r>
            <a:r>
              <a:rPr lang="en-GB" sz="2000" b="1" dirty="0" err="1">
                <a:latin typeface="Arial" panose="020B0604020202020204" pitchFamily="34" charset="0"/>
                <a:cs typeface="Arial" panose="020B0604020202020204" pitchFamily="34" charset="0"/>
              </a:rPr>
              <a:t>RecyclerView.ViewHolder</a:t>
            </a:r>
            <a:r>
              <a:rPr lang="en-GB" sz="2000" b="1" dirty="0">
                <a:latin typeface="Arial" panose="020B0604020202020204" pitchFamily="34" charset="0"/>
                <a:cs typeface="Arial" panose="020B0604020202020204" pitchFamily="34" charset="0"/>
              </a:rPr>
              <a:t> </a:t>
            </a:r>
            <a:r>
              <a:rPr lang="en-GB" sz="2000" b="1" dirty="0" err="1">
                <a:latin typeface="Arial" panose="020B0604020202020204" pitchFamily="34" charset="0"/>
                <a:cs typeface="Arial" panose="020B0604020202020204" pitchFamily="34" charset="0"/>
              </a:rPr>
              <a:t>viewHolder</a:t>
            </a:r>
            <a:r>
              <a:rPr lang="en-GB" sz="2000" b="1" dirty="0">
                <a:latin typeface="Arial" panose="020B0604020202020204" pitchFamily="34" charset="0"/>
                <a:cs typeface="Arial" panose="020B0604020202020204" pitchFamily="34" charset="0"/>
              </a:rPr>
              <a:t>, int direction)</a:t>
            </a:r>
            <a:endParaRPr lang="en-US" sz="2000" b="1" dirty="0">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54DA1043-805F-4C54-BD3F-D4E171CC2AFA}"/>
              </a:ext>
            </a:extLst>
          </p:cNvPr>
          <p:cNvSpPr>
            <a:spLocks noGrp="1"/>
          </p:cNvSpPr>
          <p:nvPr>
            <p:ph type="ctrTitle"/>
          </p:nvPr>
        </p:nvSpPr>
        <p:spPr>
          <a:xfrm>
            <a:off x="3909019" y="331624"/>
            <a:ext cx="4373962" cy="589620"/>
          </a:xfrm>
        </p:spPr>
        <p:txBody>
          <a:bodyPr>
            <a:noAutofit/>
          </a:bodyPr>
          <a:lstStyle/>
          <a:p>
            <a:r>
              <a:rPr lang="en-US" sz="4000" b="1" dirty="0" err="1">
                <a:latin typeface="Arial" panose="020B0604020202020204" pitchFamily="34" charset="0"/>
                <a:cs typeface="Arial" panose="020B0604020202020204" pitchFamily="34" charset="0"/>
              </a:rPr>
              <a:t>ItemTouchHelper</a:t>
            </a:r>
            <a:endParaRPr lang="en-US" sz="4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356664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F4F53DC-2CEF-4411-94EE-3B4840C52B9B}"/>
              </a:ext>
            </a:extLst>
          </p:cNvPr>
          <p:cNvSpPr txBox="1"/>
          <p:nvPr/>
        </p:nvSpPr>
        <p:spPr>
          <a:xfrm>
            <a:off x="3406878" y="2028616"/>
            <a:ext cx="8785122" cy="2800767"/>
          </a:xfrm>
          <a:prstGeom prst="rect">
            <a:avLst/>
          </a:prstGeom>
          <a:noFill/>
        </p:spPr>
        <p:txBody>
          <a:bodyPr wrap="square" rtlCol="0">
            <a:spAutoFit/>
          </a:bodyPr>
          <a:lstStyle/>
          <a:p>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Tạo</a:t>
            </a:r>
            <a:r>
              <a:rPr lang="en-US" sz="2200" b="1" dirty="0">
                <a:latin typeface="Arial" panose="020B0604020202020204" pitchFamily="34" charset="0"/>
                <a:cs typeface="Arial" panose="020B0604020202020204" pitchFamily="34" charset="0"/>
              </a:rPr>
              <a:t> interface </a:t>
            </a:r>
            <a:r>
              <a:rPr lang="en-US" sz="2200" b="1" dirty="0" err="1">
                <a:latin typeface="Arial" panose="020B0604020202020204" pitchFamily="34" charset="0"/>
                <a:cs typeface="Arial" panose="020B0604020202020204" pitchFamily="34" charset="0"/>
              </a:rPr>
              <a:t>lắng</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nghe</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sự</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kiện</a:t>
            </a:r>
            <a:r>
              <a:rPr lang="en-US" sz="2200" b="1" dirty="0">
                <a:latin typeface="Arial" panose="020B0604020202020204" pitchFamily="34" charset="0"/>
                <a:cs typeface="Arial" panose="020B0604020202020204" pitchFamily="34" charset="0"/>
              </a:rPr>
              <a:t> drag &amp; drop, swipe: </a:t>
            </a:r>
            <a:r>
              <a:rPr lang="en-US" sz="2200" b="1" i="1" dirty="0" err="1">
                <a:latin typeface="Arial" panose="020B0604020202020204" pitchFamily="34" charset="0"/>
                <a:cs typeface="Arial" panose="020B0604020202020204" pitchFamily="34" charset="0"/>
              </a:rPr>
              <a:t>ItemTouchListenner</a:t>
            </a:r>
            <a:r>
              <a:rPr lang="en-US" sz="2200" b="1" i="1" dirty="0">
                <a:latin typeface="Arial" panose="020B0604020202020204" pitchFamily="34" charset="0"/>
                <a:cs typeface="Arial" panose="020B0604020202020204" pitchFamily="34" charset="0"/>
              </a:rPr>
              <a:t>.</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Gắn</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sự</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kiện</a:t>
            </a:r>
            <a:r>
              <a:rPr lang="en-US" sz="2200" b="1" dirty="0">
                <a:latin typeface="Arial" panose="020B0604020202020204" pitchFamily="34" charset="0"/>
                <a:cs typeface="Arial" panose="020B0604020202020204" pitchFamily="34" charset="0"/>
              </a:rPr>
              <a:t> drag &amp; drop trong </a:t>
            </a:r>
            <a:r>
              <a:rPr lang="en-US" sz="2200" b="1" dirty="0" err="1">
                <a:latin typeface="Arial" panose="020B0604020202020204" pitchFamily="34" charset="0"/>
                <a:cs typeface="Arial" panose="020B0604020202020204" pitchFamily="34" charset="0"/>
              </a:rPr>
              <a:t>ItemTouchHelper.Callback</a:t>
            </a:r>
            <a:endParaRPr lang="en-US" sz="2200" dirty="0">
              <a:latin typeface="Arial" panose="020B0604020202020204" pitchFamily="34" charset="0"/>
              <a:cs typeface="Arial" panose="020B0604020202020204" pitchFamily="34" charset="0"/>
            </a:endParaRPr>
          </a:p>
          <a:p>
            <a:endParaRPr lang="en-US" sz="2200"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Gắn</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ItemTouchHelper</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cho</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recyclerview</a:t>
            </a:r>
            <a:endParaRPr lang="en-US" sz="2200" b="1" dirty="0">
              <a:latin typeface="Arial" panose="020B0604020202020204" pitchFamily="34" charset="0"/>
              <a:cs typeface="Arial" panose="020B0604020202020204" pitchFamily="34" charset="0"/>
            </a:endParaRPr>
          </a:p>
          <a:p>
            <a:pPr marL="342900" indent="-342900">
              <a:buFontTx/>
              <a:buChar char="-"/>
            </a:pPr>
            <a:endParaRPr lang="en-US" sz="2200"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Update </a:t>
            </a:r>
            <a:r>
              <a:rPr lang="en-US" sz="2200" b="1" dirty="0" err="1">
                <a:latin typeface="Arial" panose="020B0604020202020204" pitchFamily="34" charset="0"/>
                <a:cs typeface="Arial" panose="020B0604020202020204" pitchFamily="34" charset="0"/>
              </a:rPr>
              <a:t>lại</a:t>
            </a:r>
            <a:r>
              <a:rPr lang="en-US" sz="2200" b="1" dirty="0">
                <a:latin typeface="Arial" panose="020B0604020202020204" pitchFamily="34" charset="0"/>
                <a:cs typeface="Arial" panose="020B0604020202020204" pitchFamily="34" charset="0"/>
              </a:rPr>
              <a:t> adapter </a:t>
            </a:r>
            <a:r>
              <a:rPr lang="en-US" sz="2200" b="1" dirty="0" err="1">
                <a:latin typeface="Arial" panose="020B0604020202020204" pitchFamily="34" charset="0"/>
                <a:cs typeface="Arial" panose="020B0604020202020204" pitchFamily="34" charset="0"/>
              </a:rPr>
              <a:t>của</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RecyclerView</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khi</a:t>
            </a:r>
            <a:r>
              <a:rPr lang="en-US" sz="2200" b="1" dirty="0">
                <a:latin typeface="Arial" panose="020B0604020202020204" pitchFamily="34" charset="0"/>
                <a:cs typeface="Arial" panose="020B0604020202020204" pitchFamily="34" charset="0"/>
              </a:rPr>
              <a:t> có </a:t>
            </a:r>
            <a:r>
              <a:rPr lang="en-US" sz="2200" b="1" dirty="0" err="1">
                <a:latin typeface="Arial" panose="020B0604020202020204" pitchFamily="34" charset="0"/>
                <a:cs typeface="Arial" panose="020B0604020202020204" pitchFamily="34" charset="0"/>
              </a:rPr>
              <a:t>sự</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kiện</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thay</a:t>
            </a:r>
            <a:r>
              <a:rPr lang="en-US" sz="2200" b="1" dirty="0">
                <a:latin typeface="Arial" panose="020B0604020202020204" pitchFamily="34" charset="0"/>
                <a:cs typeface="Arial" panose="020B0604020202020204" pitchFamily="34" charset="0"/>
              </a:rPr>
              <a:t> </a:t>
            </a:r>
            <a:r>
              <a:rPr lang="en-US" sz="2200" b="1" dirty="0" err="1">
                <a:latin typeface="Arial" panose="020B0604020202020204" pitchFamily="34" charset="0"/>
                <a:cs typeface="Arial" panose="020B0604020202020204" pitchFamily="34" charset="0"/>
              </a:rPr>
              <a:t>đổi</a:t>
            </a:r>
            <a:endParaRPr lang="en-US" sz="2200" b="1" dirty="0">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54DA1043-805F-4C54-BD3F-D4E171CC2AFA}"/>
              </a:ext>
            </a:extLst>
          </p:cNvPr>
          <p:cNvSpPr>
            <a:spLocks noGrp="1"/>
          </p:cNvSpPr>
          <p:nvPr>
            <p:ph type="ctrTitle"/>
          </p:nvPr>
        </p:nvSpPr>
        <p:spPr>
          <a:xfrm>
            <a:off x="2505116" y="294223"/>
            <a:ext cx="7181768" cy="589620"/>
          </a:xfrm>
        </p:spPr>
        <p:txBody>
          <a:bodyPr>
            <a:noAutofit/>
          </a:bodyPr>
          <a:lstStyle/>
          <a:p>
            <a:r>
              <a:rPr lang="en-US" sz="4000" b="1" dirty="0" err="1">
                <a:latin typeface="Arial" panose="020B0604020202020204" pitchFamily="34" charset="0"/>
                <a:cs typeface="Arial" panose="020B0604020202020204" pitchFamily="34" charset="0"/>
              </a:rPr>
              <a:t>Triển</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khai</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ItemTouchHelper</a:t>
            </a:r>
            <a:endParaRPr lang="en-US" sz="4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95518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F4F53DC-2CEF-4411-94EE-3B4840C52B9B}"/>
              </a:ext>
            </a:extLst>
          </p:cNvPr>
          <p:cNvSpPr txBox="1"/>
          <p:nvPr/>
        </p:nvSpPr>
        <p:spPr>
          <a:xfrm>
            <a:off x="3005983" y="1985073"/>
            <a:ext cx="6457331" cy="3539430"/>
          </a:xfrm>
          <a:prstGeom prst="rect">
            <a:avLst/>
          </a:prstGeom>
          <a:noFill/>
        </p:spPr>
        <p:txBody>
          <a:bodyPr wrap="square" rtlCol="0">
            <a:spAutoFit/>
          </a:bodyPr>
          <a:lstStyle/>
          <a:p>
            <a:r>
              <a:rPr lang="en-US" sz="2800" b="1" dirty="0"/>
              <a:t>- </a:t>
            </a:r>
            <a:r>
              <a:rPr lang="en-US" sz="2800" b="1" dirty="0" err="1"/>
              <a:t>recyclerView.setHasFixedSize</a:t>
            </a:r>
            <a:r>
              <a:rPr lang="en-US" sz="2800" b="1" dirty="0"/>
              <a:t>(true)</a:t>
            </a:r>
            <a:r>
              <a:rPr lang="en-US" sz="2800" b="1" dirty="0">
                <a:latin typeface="Arial" panose="020B0604020202020204" pitchFamily="34" charset="0"/>
                <a:cs typeface="Arial" panose="020B0604020202020204" pitchFamily="34" charset="0"/>
              </a:rPr>
              <a:t>;</a:t>
            </a:r>
          </a:p>
          <a:p>
            <a:r>
              <a:rPr lang="en-US" sz="2800" b="1" dirty="0"/>
              <a:t>- </a:t>
            </a:r>
            <a:r>
              <a:rPr lang="en-US" sz="2800" b="1" dirty="0" err="1"/>
              <a:t>recyclerView.setItemViewCacheSize</a:t>
            </a:r>
            <a:r>
              <a:rPr lang="en-US" sz="2800" b="1" dirty="0"/>
              <a:t>(20)</a:t>
            </a:r>
          </a:p>
          <a:p>
            <a:r>
              <a:rPr lang="en-US" sz="2800" b="1" dirty="0"/>
              <a:t>- </a:t>
            </a:r>
            <a:r>
              <a:rPr lang="en-US" sz="2800" b="1" dirty="0" err="1"/>
              <a:t>adapter.setHasStableIds</a:t>
            </a:r>
            <a:r>
              <a:rPr lang="en-US" sz="2800" b="1" dirty="0"/>
              <a:t>(true)</a:t>
            </a:r>
          </a:p>
          <a:p>
            <a:endParaRPr lang="en-US" sz="2800" b="1" dirty="0"/>
          </a:p>
          <a:p>
            <a:endParaRPr lang="en-US" sz="2800" b="1" dirty="0"/>
          </a:p>
          <a:p>
            <a:r>
              <a:rPr lang="en-US" sz="2800" b="1" dirty="0" err="1"/>
              <a:t>PreCachingLayoutManager</a:t>
            </a:r>
            <a:endParaRPr lang="en-US" sz="2800" b="1" dirty="0"/>
          </a:p>
          <a:p>
            <a:endParaRPr lang="en-US" sz="2800" b="1" dirty="0"/>
          </a:p>
          <a:p>
            <a:r>
              <a:rPr lang="en-US" sz="2800" b="1" dirty="0" err="1"/>
              <a:t>LinearSnapHelper</a:t>
            </a:r>
            <a:r>
              <a:rPr lang="en-US" sz="2800" b="1" dirty="0"/>
              <a:t>()</a:t>
            </a:r>
          </a:p>
        </p:txBody>
      </p:sp>
      <p:sp>
        <p:nvSpPr>
          <p:cNvPr id="3" name="Title 1">
            <a:extLst>
              <a:ext uri="{FF2B5EF4-FFF2-40B4-BE49-F238E27FC236}">
                <a16:creationId xmlns:a16="http://schemas.microsoft.com/office/drawing/2014/main" id="{54DA1043-805F-4C54-BD3F-D4E171CC2AFA}"/>
              </a:ext>
            </a:extLst>
          </p:cNvPr>
          <p:cNvSpPr>
            <a:spLocks noGrp="1"/>
          </p:cNvSpPr>
          <p:nvPr>
            <p:ph type="ctrTitle"/>
          </p:nvPr>
        </p:nvSpPr>
        <p:spPr>
          <a:xfrm>
            <a:off x="2505116" y="294223"/>
            <a:ext cx="7181768" cy="589620"/>
          </a:xfrm>
        </p:spPr>
        <p:txBody>
          <a:bodyPr>
            <a:noAutofit/>
          </a:bodyPr>
          <a:lstStyle/>
          <a:p>
            <a:r>
              <a:rPr lang="en-US" sz="4000" b="1" dirty="0" err="1">
                <a:latin typeface="Arial" panose="020B0604020202020204" pitchFamily="34" charset="0"/>
                <a:cs typeface="Arial" panose="020B0604020202020204" pitchFamily="34" charset="0"/>
              </a:rPr>
              <a:t>Vấn</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đề</a:t>
            </a:r>
            <a:r>
              <a:rPr lang="en-US" sz="4000" b="1" dirty="0">
                <a:latin typeface="Arial" panose="020B0604020202020204" pitchFamily="34" charset="0"/>
                <a:cs typeface="Arial" panose="020B0604020202020204" pitchFamily="34" charset="0"/>
              </a:rPr>
              <a:t> hiệu </a:t>
            </a:r>
            <a:r>
              <a:rPr lang="en-US" sz="4000" b="1" dirty="0" err="1">
                <a:latin typeface="Arial" panose="020B0604020202020204" pitchFamily="34" charset="0"/>
                <a:cs typeface="Arial" panose="020B0604020202020204" pitchFamily="34" charset="0"/>
              </a:rPr>
              <a:t>suất</a:t>
            </a:r>
            <a:endParaRPr lang="en-US" sz="4000" b="1" dirty="0">
              <a:latin typeface="Arial" panose="020B0604020202020204" pitchFamily="34" charset="0"/>
              <a:cs typeface="Arial" panose="020B0604020202020204" pitchFamily="34" charset="0"/>
            </a:endParaRPr>
          </a:p>
        </p:txBody>
      </p:sp>
      <p:pic>
        <p:nvPicPr>
          <p:cNvPr id="1027" name="Picture 3" descr="alt">
            <a:extLst>
              <a:ext uri="{FF2B5EF4-FFF2-40B4-BE49-F238E27FC236}">
                <a16:creationId xmlns:a16="http://schemas.microsoft.com/office/drawing/2014/main" id="{4F2EBD72-F82A-4FB8-9DBC-3C572929F38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63000" y="2943225"/>
            <a:ext cx="3429000" cy="3914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62250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3" name="Advanced RecyclerView Demo (v0.6.0) - YouTube">
            <a:hlinkClick r:id="" action="ppaction://media"/>
            <a:extLst>
              <a:ext uri="{FF2B5EF4-FFF2-40B4-BE49-F238E27FC236}">
                <a16:creationId xmlns:a16="http://schemas.microsoft.com/office/drawing/2014/main" id="{89E76B59-2EB9-4AA8-ADA0-D0B28E953C0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670709" y="2064774"/>
            <a:ext cx="8521291" cy="4793226"/>
          </a:xfrm>
          <a:prstGeom prst="rect">
            <a:avLst/>
          </a:prstGeom>
        </p:spPr>
      </p:pic>
      <p:sp>
        <p:nvSpPr>
          <p:cNvPr id="7" name="Title 1">
            <a:extLst>
              <a:ext uri="{FF2B5EF4-FFF2-40B4-BE49-F238E27FC236}">
                <a16:creationId xmlns:a16="http://schemas.microsoft.com/office/drawing/2014/main" id="{E5CD16A2-7FD3-4EA3-A1C4-C76080550949}"/>
              </a:ext>
            </a:extLst>
          </p:cNvPr>
          <p:cNvSpPr>
            <a:spLocks noGrp="1"/>
          </p:cNvSpPr>
          <p:nvPr>
            <p:ph type="ctrTitle"/>
          </p:nvPr>
        </p:nvSpPr>
        <p:spPr>
          <a:xfrm>
            <a:off x="6914043" y="395119"/>
            <a:ext cx="2034622" cy="589620"/>
          </a:xfrm>
        </p:spPr>
        <p:txBody>
          <a:bodyPr>
            <a:noAutofit/>
          </a:bodyPr>
          <a:lstStyle/>
          <a:p>
            <a:r>
              <a:rPr lang="en-US" sz="4000" b="1" dirty="0">
                <a:latin typeface="Arial" panose="020B0604020202020204" pitchFamily="34" charset="0"/>
                <a:cs typeface="Arial" panose="020B0604020202020204" pitchFamily="34" charset="0"/>
              </a:rPr>
              <a:t>Review</a:t>
            </a:r>
          </a:p>
        </p:txBody>
      </p:sp>
    </p:spTree>
    <p:extLst>
      <p:ext uri="{BB962C8B-B14F-4D97-AF65-F5344CB8AC3E}">
        <p14:creationId xmlns:p14="http://schemas.microsoft.com/office/powerpoint/2010/main" val="199817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0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C0801-7AAC-4ACE-924B-13F3DD85B2FB}"/>
              </a:ext>
            </a:extLst>
          </p:cNvPr>
          <p:cNvSpPr>
            <a:spLocks noGrp="1"/>
          </p:cNvSpPr>
          <p:nvPr>
            <p:ph type="ctrTitle"/>
          </p:nvPr>
        </p:nvSpPr>
        <p:spPr>
          <a:xfrm>
            <a:off x="4288862" y="143956"/>
            <a:ext cx="3614276" cy="991845"/>
          </a:xfrm>
        </p:spPr>
        <p:txBody>
          <a:bodyPr>
            <a:noAutofit/>
          </a:bodyPr>
          <a:lstStyle/>
          <a:p>
            <a:r>
              <a:rPr lang="en-US" sz="4400" b="1" dirty="0" err="1">
                <a:latin typeface="Consolas" panose="020B0609020204030204" pitchFamily="49" charset="0"/>
              </a:rPr>
              <a:t>Giới</a:t>
            </a:r>
            <a:r>
              <a:rPr lang="en-US" sz="4400" b="1" dirty="0">
                <a:latin typeface="Consolas" panose="020B0609020204030204" pitchFamily="49" charset="0"/>
              </a:rPr>
              <a:t> </a:t>
            </a:r>
            <a:r>
              <a:rPr lang="en-US" sz="4400" b="1" dirty="0" err="1">
                <a:latin typeface="Arial" panose="020B0604020202020204" pitchFamily="34" charset="0"/>
                <a:cs typeface="Arial" panose="020B0604020202020204" pitchFamily="34" charset="0"/>
              </a:rPr>
              <a:t>thiệu</a:t>
            </a:r>
            <a:endParaRPr lang="en-US" sz="4400" b="1"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A36DF8E1-747D-4ED8-B235-FAB662D3EB80}"/>
              </a:ext>
            </a:extLst>
          </p:cNvPr>
          <p:cNvSpPr txBox="1"/>
          <p:nvPr/>
        </p:nvSpPr>
        <p:spPr>
          <a:xfrm>
            <a:off x="3684104" y="1272209"/>
            <a:ext cx="8507896" cy="3046988"/>
          </a:xfrm>
          <a:prstGeom prst="rect">
            <a:avLst/>
          </a:prstGeom>
          <a:noFill/>
        </p:spPr>
        <p:txBody>
          <a:bodyPr wrap="square" rtlCol="0">
            <a:spAutoFit/>
          </a:bodyPr>
          <a:lstStyle/>
          <a:p>
            <a:r>
              <a:rPr lang="vi-VN" sz="2400" dirty="0">
                <a:cs typeface="Arial" panose="020B0604020202020204" pitchFamily="34" charset="0"/>
              </a:rPr>
              <a:t>Các kỹ sư của Google đã nghĩ về lợi ích của việc tái sử dụng</a:t>
            </a:r>
            <a:r>
              <a:rPr lang="en-US" sz="2400" dirty="0">
                <a:cs typeface="Arial" panose="020B0604020202020204" pitchFamily="34" charset="0"/>
              </a:rPr>
              <a:t> </a:t>
            </a:r>
            <a:r>
              <a:rPr lang="vi-VN" sz="2400" dirty="0">
                <a:cs typeface="Arial" panose="020B0604020202020204" pitchFamily="34" charset="0"/>
              </a:rPr>
              <a:t>(recycling) và nhận ra rằng Android cũng chạy hiệu quả hơn nếu các component có thể nó tái chế/tái sử dụng. Kết quả của nguồn cảm hứng đó là sự ra đời của </a:t>
            </a:r>
            <a:r>
              <a:rPr lang="vi-VN" sz="2400" b="1" dirty="0">
                <a:cs typeface="Arial" panose="020B0604020202020204" pitchFamily="34" charset="0"/>
              </a:rPr>
              <a:t>RecylerView</a:t>
            </a:r>
            <a:r>
              <a:rPr lang="en-US" sz="2400" b="1" dirty="0">
                <a:cs typeface="Arial" panose="020B0604020202020204" pitchFamily="34" charset="0"/>
              </a:rPr>
              <a:t>.</a:t>
            </a:r>
          </a:p>
          <a:p>
            <a:endParaRPr lang="en-US" sz="2400" b="1" dirty="0">
              <a:cs typeface="Arial" panose="020B0604020202020204" pitchFamily="34" charset="0"/>
            </a:endParaRPr>
          </a:p>
          <a:p>
            <a:r>
              <a:rPr lang="en-US" sz="2400" dirty="0">
                <a:latin typeface="Arial" panose="020B0604020202020204" pitchFamily="34" charset="0"/>
                <a:cs typeface="Arial" panose="020B0604020202020204" pitchFamily="34" charset="0"/>
              </a:rPr>
              <a:t>Được </a:t>
            </a:r>
            <a:r>
              <a:rPr lang="en-US" sz="2400" dirty="0" err="1">
                <a:latin typeface="Arial" panose="020B0604020202020204" pitchFamily="34" charset="0"/>
                <a:cs typeface="Arial" panose="020B0604020202020204" pitchFamily="34" charset="0"/>
              </a:rPr>
              <a:t>giới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thiệu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lần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đầu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tiên</a:t>
            </a:r>
            <a:r>
              <a:rPr lang="en-US" sz="2400" dirty="0">
                <a:latin typeface="Arial" panose="020B0604020202020204" pitchFamily="34" charset="0"/>
                <a:cs typeface="Arial" panose="020B0604020202020204" pitchFamily="34" charset="0"/>
              </a:rPr>
              <a:t> trong bản Android L (API 21). </a:t>
            </a:r>
            <a:r>
              <a:rPr lang="en-US" sz="2400" dirty="0" err="1">
                <a:latin typeface="Arial" panose="020B0604020202020204" pitchFamily="34" charset="0"/>
                <a:cs typeface="Arial" panose="020B0604020202020204" pitchFamily="34" charset="0"/>
              </a:rPr>
              <a:t>Đây</a:t>
            </a:r>
            <a:r>
              <a:rPr lang="en-US" sz="2400" dirty="0">
                <a:latin typeface="Arial" panose="020B0604020202020204" pitchFamily="34" charset="0"/>
                <a:cs typeface="Arial" panose="020B0604020202020204" pitchFamily="34" charset="0"/>
              </a:rPr>
              <a:t> là một View Group có </a:t>
            </a:r>
            <a:r>
              <a:rPr lang="en-US" sz="2400" dirty="0" err="1">
                <a:latin typeface="Arial" panose="020B0604020202020204" pitchFamily="34" charset="0"/>
                <a:cs typeface="Arial" panose="020B0604020202020204" pitchFamily="34" charset="0"/>
              </a:rPr>
              <a:t>chức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năng</a:t>
            </a:r>
            <a:r>
              <a:rPr lang="en-US" sz="2400" dirty="0">
                <a:latin typeface="Arial" panose="020B0604020202020204" pitchFamily="34" charset="0"/>
                <a:cs typeface="Arial" panose="020B0604020202020204" pitchFamily="34" charset="0"/>
              </a:rPr>
              <a:t> t</a:t>
            </a:r>
            <a:r>
              <a:rPr lang="vi-VN" sz="2400" dirty="0">
                <a:latin typeface="Arial" panose="020B0604020202020204" pitchFamily="34" charset="0"/>
                <a:cs typeface="Arial" panose="020B0604020202020204" pitchFamily="34" charset="0"/>
              </a:rPr>
              <a:t>ư</a:t>
            </a:r>
            <a:r>
              <a:rPr lang="en-US" sz="2400" dirty="0" err="1">
                <a:latin typeface="Arial" panose="020B0604020202020204" pitchFamily="34" charset="0"/>
                <a:cs typeface="Arial" panose="020B0604020202020204" pitchFamily="34" charset="0"/>
              </a:rPr>
              <a:t>ơng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tự</a:t>
            </a:r>
            <a:r>
              <a:rPr lang="en-US" sz="2400"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ListView</a:t>
            </a:r>
            <a:r>
              <a:rPr lang="en-US" sz="2400" b="1"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nh</a:t>
            </a:r>
            <a:r>
              <a:rPr lang="vi-VN" sz="2400" dirty="0">
                <a:latin typeface="Arial" panose="020B0604020202020204" pitchFamily="34" charset="0"/>
                <a:cs typeface="Arial" panose="020B0604020202020204" pitchFamily="34" charset="0"/>
              </a:rPr>
              <a:t>ư</a:t>
            </a:r>
            <a:r>
              <a:rPr lang="en-US" sz="2400" dirty="0">
                <a:latin typeface="Arial" panose="020B0604020202020204" pitchFamily="34" charset="0"/>
                <a:cs typeface="Arial" panose="020B0604020202020204" pitchFamily="34" charset="0"/>
              </a:rPr>
              <a:t>ng </a:t>
            </a:r>
            <a:r>
              <a:rPr lang="en-US" sz="2400" dirty="0" err="1">
                <a:latin typeface="Arial" panose="020B0604020202020204" pitchFamily="34" charset="0"/>
                <a:cs typeface="Arial" panose="020B0604020202020204" pitchFamily="34" charset="0"/>
              </a:rPr>
              <a:t>tỏ</a:t>
            </a:r>
            <a:r>
              <a:rPr lang="en-US" sz="2400" dirty="0">
                <a:latin typeface="Arial" panose="020B0604020202020204" pitchFamily="34" charset="0"/>
                <a:cs typeface="Arial" panose="020B0604020202020204" pitchFamily="34" charset="0"/>
              </a:rPr>
              <a:t> ra </a:t>
            </a:r>
            <a:r>
              <a:rPr lang="en-US" sz="2400" dirty="0" err="1">
                <a:latin typeface="Arial" panose="020B0604020202020204" pitchFamily="34" charset="0"/>
                <a:cs typeface="Arial" panose="020B0604020202020204" pitchFamily="34" charset="0"/>
              </a:rPr>
              <a:t>mạnh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mẽ</a:t>
            </a:r>
            <a:r>
              <a:rPr lang="en-US" sz="2400" dirty="0">
                <a:latin typeface="Arial" panose="020B0604020202020204" pitchFamily="34" charset="0"/>
                <a:cs typeface="Arial" panose="020B0604020202020204" pitchFamily="34" charset="0"/>
              </a:rPr>
              <a:t> và </a:t>
            </a:r>
            <a:r>
              <a:rPr lang="en-US" sz="2400" dirty="0" err="1">
                <a:latin typeface="Arial" panose="020B0604020202020204" pitchFamily="34" charset="0"/>
                <a:cs typeface="Arial" panose="020B0604020202020204" pitchFamily="34" charset="0"/>
              </a:rPr>
              <a:t>linh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hoạt</a:t>
            </a:r>
            <a:r>
              <a:rPr lang="en-US" sz="2400" dirty="0">
                <a:latin typeface="Arial" panose="020B0604020202020204" pitchFamily="34" charset="0"/>
                <a:cs typeface="Arial" panose="020B0604020202020204" pitchFamily="34" charset="0"/>
              </a:rPr>
              <a:t> h</a:t>
            </a:r>
            <a:r>
              <a:rPr lang="vi-VN" sz="2400" dirty="0">
                <a:latin typeface="Arial" panose="020B0604020202020204" pitchFamily="34" charset="0"/>
                <a:cs typeface="Arial" panose="020B0604020202020204" pitchFamily="34" charset="0"/>
              </a:rPr>
              <a:t>ơ</a:t>
            </a:r>
            <a:r>
              <a:rPr lang="en-US" sz="2400" dirty="0">
                <a:latin typeface="Arial" panose="020B0604020202020204" pitchFamily="34" charset="0"/>
                <a:cs typeface="Arial" panose="020B0604020202020204" pitchFamily="34" charset="0"/>
              </a:rPr>
              <a:t>n </a:t>
            </a:r>
            <a:r>
              <a:rPr lang="en-US" sz="2400" dirty="0" err="1">
                <a:latin typeface="Arial" panose="020B0604020202020204" pitchFamily="34" charset="0"/>
                <a:cs typeface="Arial" panose="020B0604020202020204" pitchFamily="34" charset="0"/>
              </a:rPr>
              <a:t>rất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nhiều</a:t>
            </a:r>
            <a:r>
              <a:rPr lang="en-US" sz="24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42838064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5CD16A2-7FD3-4EA3-A1C4-C76080550949}"/>
              </a:ext>
            </a:extLst>
          </p:cNvPr>
          <p:cNvSpPr>
            <a:spLocks noGrp="1"/>
          </p:cNvSpPr>
          <p:nvPr>
            <p:ph type="ctrTitle"/>
          </p:nvPr>
        </p:nvSpPr>
        <p:spPr>
          <a:xfrm>
            <a:off x="7189310" y="516194"/>
            <a:ext cx="1707443" cy="589620"/>
          </a:xfrm>
        </p:spPr>
        <p:txBody>
          <a:bodyPr>
            <a:noAutofit/>
          </a:bodyPr>
          <a:lstStyle/>
          <a:p>
            <a:r>
              <a:rPr lang="en-US" sz="4000" b="1" dirty="0">
                <a:latin typeface="Arial" panose="020B0604020202020204" pitchFamily="34" charset="0"/>
                <a:cs typeface="Arial" panose="020B0604020202020204" pitchFamily="34" charset="0"/>
              </a:rPr>
              <a:t>Demo</a:t>
            </a:r>
          </a:p>
        </p:txBody>
      </p:sp>
      <p:pic>
        <p:nvPicPr>
          <p:cNvPr id="5" name="Picture 4" descr="A dog sitting on a bed&#10;&#10;Description automatically generated">
            <a:extLst>
              <a:ext uri="{FF2B5EF4-FFF2-40B4-BE49-F238E27FC236}">
                <a16:creationId xmlns:a16="http://schemas.microsoft.com/office/drawing/2014/main" id="{B048E8AD-8B96-4554-B0AE-F279E48BF5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4012" y="1719722"/>
            <a:ext cx="7178040" cy="4622084"/>
          </a:xfrm>
          <a:prstGeom prst="rect">
            <a:avLst/>
          </a:prstGeom>
        </p:spPr>
      </p:pic>
    </p:spTree>
    <p:extLst>
      <p:ext uri="{BB962C8B-B14F-4D97-AF65-F5344CB8AC3E}">
        <p14:creationId xmlns:p14="http://schemas.microsoft.com/office/powerpoint/2010/main" val="2705393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35FF6DB-97A1-4A5D-938D-FEE0AA9063DA}"/>
              </a:ext>
            </a:extLst>
          </p:cNvPr>
          <p:cNvSpPr>
            <a:spLocks noGrp="1"/>
          </p:cNvSpPr>
          <p:nvPr>
            <p:ph type="ctrTitle"/>
          </p:nvPr>
        </p:nvSpPr>
        <p:spPr>
          <a:xfrm>
            <a:off x="5251939" y="225082"/>
            <a:ext cx="5355101" cy="759655"/>
          </a:xfrm>
        </p:spPr>
        <p:txBody>
          <a:bodyPr>
            <a:normAutofit fontScale="90000"/>
          </a:bodyPr>
          <a:lstStyle/>
          <a:p>
            <a:r>
              <a:rPr lang="en-US" sz="4400" b="1" dirty="0">
                <a:latin typeface="Arial" panose="020B0604020202020204" pitchFamily="34" charset="0"/>
                <a:cs typeface="Arial" panose="020B0604020202020204" pitchFamily="34" charset="0"/>
              </a:rPr>
              <a:t>So </a:t>
            </a:r>
            <a:r>
              <a:rPr lang="en-US" sz="4400" b="1" dirty="0" err="1">
                <a:latin typeface="Arial" panose="020B0604020202020204" pitchFamily="34" charset="0"/>
                <a:cs typeface="Arial" panose="020B0604020202020204" pitchFamily="34" charset="0"/>
              </a:rPr>
              <a:t>sánh</a:t>
            </a:r>
            <a:r>
              <a:rPr lang="en-US" sz="4400" b="1" dirty="0">
                <a:latin typeface="Arial" panose="020B0604020202020204" pitchFamily="34" charset="0"/>
                <a:cs typeface="Arial" panose="020B0604020202020204" pitchFamily="34" charset="0"/>
              </a:rPr>
              <a:t> </a:t>
            </a:r>
            <a:r>
              <a:rPr lang="en-US" sz="4400" b="1" dirty="0" err="1">
                <a:latin typeface="Arial" panose="020B0604020202020204" pitchFamily="34" charset="0"/>
                <a:cs typeface="Arial" panose="020B0604020202020204" pitchFamily="34" charset="0"/>
              </a:rPr>
              <a:t>với</a:t>
            </a:r>
            <a:r>
              <a:rPr lang="en-US" sz="4400" b="1" dirty="0">
                <a:latin typeface="Arial" panose="020B0604020202020204" pitchFamily="34" charset="0"/>
                <a:cs typeface="Arial" panose="020B0604020202020204" pitchFamily="34" charset="0"/>
              </a:rPr>
              <a:t> </a:t>
            </a:r>
            <a:r>
              <a:rPr lang="en-US" sz="4400" b="1" dirty="0" err="1">
                <a:latin typeface="Arial" panose="020B0604020202020204" pitchFamily="34" charset="0"/>
                <a:cs typeface="Arial" panose="020B0604020202020204" pitchFamily="34" charset="0"/>
              </a:rPr>
              <a:t>ListView</a:t>
            </a:r>
            <a:endParaRPr lang="en-US" sz="4400" b="1" dirty="0">
              <a:latin typeface="Arial" panose="020B0604020202020204" pitchFamily="34" charset="0"/>
              <a:cs typeface="Arial" panose="020B0604020202020204" pitchFamily="34" charset="0"/>
            </a:endParaRPr>
          </a:p>
        </p:txBody>
      </p:sp>
      <p:graphicFrame>
        <p:nvGraphicFramePr>
          <p:cNvPr id="6" name="Table 5">
            <a:extLst>
              <a:ext uri="{FF2B5EF4-FFF2-40B4-BE49-F238E27FC236}">
                <a16:creationId xmlns:a16="http://schemas.microsoft.com/office/drawing/2014/main" id="{6C55DD0A-582C-4A4C-89B2-6F3F16048628}"/>
              </a:ext>
            </a:extLst>
          </p:cNvPr>
          <p:cNvGraphicFramePr>
            <a:graphicFrameLocks noGrp="1"/>
          </p:cNvGraphicFramePr>
          <p:nvPr>
            <p:extLst>
              <p:ext uri="{D42A27DB-BD31-4B8C-83A1-F6EECF244321}">
                <p14:modId xmlns:p14="http://schemas.microsoft.com/office/powerpoint/2010/main" val="3419144403"/>
              </p:ext>
            </p:extLst>
          </p:nvPr>
        </p:nvGraphicFramePr>
        <p:xfrm>
          <a:off x="3774831" y="1364567"/>
          <a:ext cx="8309318" cy="5127673"/>
        </p:xfrm>
        <a:graphic>
          <a:graphicData uri="http://schemas.openxmlformats.org/drawingml/2006/table">
            <a:tbl>
              <a:tblPr firstRow="1" bandRow="1">
                <a:tableStyleId>{1FECB4D8-DB02-4DC6-A0A2-4F2EBAE1DC90}</a:tableStyleId>
              </a:tblPr>
              <a:tblGrid>
                <a:gridCol w="4145280">
                  <a:extLst>
                    <a:ext uri="{9D8B030D-6E8A-4147-A177-3AD203B41FA5}">
                      <a16:colId xmlns:a16="http://schemas.microsoft.com/office/drawing/2014/main" val="3789639714"/>
                    </a:ext>
                  </a:extLst>
                </a:gridCol>
                <a:gridCol w="4164038">
                  <a:extLst>
                    <a:ext uri="{9D8B030D-6E8A-4147-A177-3AD203B41FA5}">
                      <a16:colId xmlns:a16="http://schemas.microsoft.com/office/drawing/2014/main" val="2553297211"/>
                    </a:ext>
                  </a:extLst>
                </a:gridCol>
              </a:tblGrid>
              <a:tr h="361451">
                <a:tc>
                  <a:txBody>
                    <a:bodyPr/>
                    <a:lstStyle/>
                    <a:p>
                      <a:pPr algn="ctr"/>
                      <a:r>
                        <a:rPr lang="en-US" dirty="0" err="1">
                          <a:latin typeface="Arial" panose="020B0604020202020204" pitchFamily="34" charset="0"/>
                          <a:cs typeface="Arial" panose="020B0604020202020204" pitchFamily="34" charset="0"/>
                        </a:rPr>
                        <a:t>ListView</a:t>
                      </a:r>
                      <a:endParaRPr lang="en-US" dirty="0">
                        <a:latin typeface="Arial" panose="020B0604020202020204" pitchFamily="34" charset="0"/>
                        <a:cs typeface="Arial" panose="020B0604020202020204" pitchFamily="34" charset="0"/>
                      </a:endParaRPr>
                    </a:p>
                  </a:txBody>
                  <a:tcPr anchor="ctr"/>
                </a:tc>
                <a:tc>
                  <a:txBody>
                    <a:bodyPr/>
                    <a:lstStyle/>
                    <a:p>
                      <a:pPr algn="ctr"/>
                      <a:r>
                        <a:rPr lang="en-US" dirty="0" err="1">
                          <a:latin typeface="Arial" panose="020B0604020202020204" pitchFamily="34" charset="0"/>
                          <a:cs typeface="Arial" panose="020B0604020202020204" pitchFamily="34" charset="0"/>
                        </a:rPr>
                        <a:t>RecyclerView</a:t>
                      </a:r>
                      <a:endParaRPr lang="en-US"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2671667646"/>
                  </a:ext>
                </a:extLst>
              </a:tr>
              <a:tr h="670124">
                <a:tc>
                  <a:txBody>
                    <a:bodyPr/>
                    <a:lstStyle/>
                    <a:p>
                      <a:pPr algn="ctr"/>
                      <a:r>
                        <a:rPr lang="en-US" dirty="0" err="1">
                          <a:latin typeface="Arial" panose="020B0604020202020204" pitchFamily="34" charset="0"/>
                          <a:cs typeface="Arial" panose="020B0604020202020204" pitchFamily="34" charset="0"/>
                        </a:rPr>
                        <a:t>Chỉ</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dọc</a:t>
                      </a:r>
                      <a:endParaRPr lang="en-US" dirty="0">
                        <a:latin typeface="Arial" panose="020B0604020202020204" pitchFamily="34" charset="0"/>
                        <a:cs typeface="Arial" panose="020B0604020202020204" pitchFamily="34" charset="0"/>
                      </a:endParaRPr>
                    </a:p>
                  </a:txBody>
                  <a:tcPr anchor="ctr"/>
                </a:tc>
                <a:tc>
                  <a:txBody>
                    <a:bodyPr/>
                    <a:lstStyle/>
                    <a:p>
                      <a:pPr algn="ct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hiện</a:t>
                      </a:r>
                      <a:r>
                        <a:rPr lang="en-US" dirty="0">
                          <a:latin typeface="Arial" panose="020B0604020202020204" pitchFamily="34" charset="0"/>
                          <a:cs typeface="Arial" panose="020B0604020202020204" pitchFamily="34" charset="0"/>
                        </a:rPr>
                        <a:t> đ</a:t>
                      </a:r>
                      <a:r>
                        <a:rPr lang="vi-VN" dirty="0">
                          <a:latin typeface="Arial" panose="020B0604020202020204" pitchFamily="34" charset="0"/>
                          <a:cs typeface="Arial" panose="020B0604020202020204" pitchFamily="34" charset="0"/>
                        </a:rPr>
                        <a:t>ư</a:t>
                      </a:r>
                      <a:r>
                        <a:rPr lang="en-US" dirty="0" err="1">
                          <a:latin typeface="Arial" panose="020B0604020202020204" pitchFamily="34" charset="0"/>
                          <a:cs typeface="Arial" panose="020B0604020202020204" pitchFamily="34" charset="0"/>
                        </a:rPr>
                        <a:t>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dọc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ngang</a:t>
                      </a:r>
                      <a:r>
                        <a:rPr lang="en-US" dirty="0">
                          <a:latin typeface="Arial" panose="020B0604020202020204" pitchFamily="34" charset="0"/>
                          <a:cs typeface="Arial" panose="020B0604020202020204" pitchFamily="34" charset="0"/>
                        </a:rPr>
                        <a:t>, grid, </a:t>
                      </a:r>
                      <a:r>
                        <a:rPr lang="en-US" dirty="0" err="1">
                          <a:latin typeface="Arial" panose="020B0604020202020204" pitchFamily="34" charset="0"/>
                          <a:cs typeface="Arial" panose="020B0604020202020204" pitchFamily="34" charset="0"/>
                        </a:rPr>
                        <a:t>staggerd</a:t>
                      </a:r>
                      <a:r>
                        <a:rPr lang="en-US" dirty="0">
                          <a:latin typeface="Arial" panose="020B0604020202020204" pitchFamily="34" charset="0"/>
                          <a:cs typeface="Arial" panose="020B0604020202020204" pitchFamily="34" charset="0"/>
                        </a:rPr>
                        <a:t> grid</a:t>
                      </a:r>
                    </a:p>
                  </a:txBody>
                  <a:tcPr anchor="ctr"/>
                </a:tc>
                <a:extLst>
                  <a:ext uri="{0D108BD9-81ED-4DB2-BD59-A6C34878D82A}">
                    <a16:rowId xmlns:a16="http://schemas.microsoft.com/office/drawing/2014/main" val="83538022"/>
                  </a:ext>
                </a:extLst>
              </a:tr>
              <a:tr h="817631">
                <a:tc>
                  <a:txBody>
                    <a:bodyPr/>
                    <a:lstStyle/>
                    <a:p>
                      <a:pPr algn="ctr"/>
                      <a:r>
                        <a:rPr lang="en-US" dirty="0">
                          <a:latin typeface="Arial" panose="020B0604020202020204" pitchFamily="34" charset="0"/>
                          <a:cs typeface="Arial" panose="020B0604020202020204" pitchFamily="34" charset="0"/>
                        </a:rPr>
                        <a:t>Không </a:t>
                      </a:r>
                      <a:r>
                        <a:rPr lang="en-US" dirty="0" err="1">
                          <a:latin typeface="Arial" panose="020B0604020202020204" pitchFamily="34" charset="0"/>
                          <a:cs typeface="Arial" panose="020B0604020202020204" pitchFamily="34" charset="0"/>
                        </a:rPr>
                        <a:t>bắt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buộc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dụng </a:t>
                      </a:r>
                      <a:r>
                        <a:rPr lang="en-US" b="1" dirty="0" err="1">
                          <a:latin typeface="Arial" panose="020B0604020202020204" pitchFamily="34" charset="0"/>
                          <a:cs typeface="Arial" panose="020B0604020202020204" pitchFamily="34" charset="0"/>
                        </a:rPr>
                        <a:t>ViewHolder</a:t>
                      </a:r>
                      <a:endParaRPr lang="en-US" b="1" dirty="0">
                        <a:latin typeface="Arial" panose="020B0604020202020204" pitchFamily="34" charset="0"/>
                        <a:cs typeface="Arial" panose="020B0604020202020204" pitchFamily="34" charset="0"/>
                      </a:endParaRPr>
                    </a:p>
                  </a:txBody>
                  <a:tcPr anchor="ctr"/>
                </a:tc>
                <a:tc>
                  <a:txBody>
                    <a:bodyPr/>
                    <a:lstStyle/>
                    <a:p>
                      <a:pPr algn="ctr"/>
                      <a:r>
                        <a:rPr lang="en-US" dirty="0" err="1">
                          <a:latin typeface="Arial" panose="020B0604020202020204" pitchFamily="34" charset="0"/>
                          <a:cs typeface="Arial" panose="020B0604020202020204" pitchFamily="34" charset="0"/>
                        </a:rPr>
                        <a:t>Bắt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buộc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phải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dụng </a:t>
                      </a:r>
                      <a:r>
                        <a:rPr lang="en-US" b="1" dirty="0" err="1">
                          <a:latin typeface="Arial" panose="020B0604020202020204" pitchFamily="34" charset="0"/>
                          <a:cs typeface="Arial" panose="020B0604020202020204" pitchFamily="34" charset="0"/>
                        </a:rPr>
                        <a:t>ViewHolder</a:t>
                      </a:r>
                      <a:endParaRPr lang="en-US"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196915518"/>
                  </a:ext>
                </a:extLst>
              </a:tr>
              <a:tr h="1059540">
                <a:tc>
                  <a:txBody>
                    <a:bodyPr/>
                    <a:lstStyle/>
                    <a:p>
                      <a:pPr algn="ctr"/>
                      <a:r>
                        <a:rPr lang="en-US" dirty="0">
                          <a:latin typeface="Arial" panose="020B0604020202020204" pitchFamily="34" charset="0"/>
                          <a:cs typeface="Arial" panose="020B0604020202020204" pitchFamily="34" charset="0"/>
                        </a:rPr>
                        <a:t>Không </a:t>
                      </a:r>
                      <a:r>
                        <a:rPr lang="en-US" dirty="0" err="1">
                          <a:latin typeface="Arial" panose="020B0604020202020204" pitchFamily="34" charset="0"/>
                          <a:cs typeface="Arial" panose="020B0604020202020204" pitchFamily="34" charset="0"/>
                        </a:rPr>
                        <a:t>hỗ</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nhiều</a:t>
                      </a:r>
                      <a:r>
                        <a:rPr lang="en-US" dirty="0">
                          <a:latin typeface="Arial" panose="020B0604020202020204" pitchFamily="34" charset="0"/>
                          <a:cs typeface="Arial" panose="020B0604020202020204" pitchFamily="34" charset="0"/>
                        </a:rPr>
                        <a:t> animation</a:t>
                      </a:r>
                    </a:p>
                  </a:txBody>
                  <a:tcPr anchor="ctr"/>
                </a:tc>
                <a:tc>
                  <a:txBody>
                    <a:bodyPr/>
                    <a:lstStyle/>
                    <a:p>
                      <a:pPr algn="ctr"/>
                      <a:r>
                        <a:rPr lang="en-US" dirty="0" err="1">
                          <a:latin typeface="Arial" panose="020B0604020202020204" pitchFamily="34" charset="0"/>
                          <a:cs typeface="Arial" panose="020B0604020202020204" pitchFamily="34" charset="0"/>
                        </a:rPr>
                        <a:t>ItemAnimator</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mạnh</a:t>
                      </a:r>
                      <a:r>
                        <a:rPr lang="en-US" dirty="0">
                          <a:latin typeface="Arial" panose="020B0604020202020204" pitchFamily="34" charset="0"/>
                          <a:cs typeface="Arial" panose="020B0604020202020204" pitchFamily="34" charset="0"/>
                        </a:rPr>
                        <a:t> trong </a:t>
                      </a:r>
                      <a:r>
                        <a:rPr lang="en-US" dirty="0" err="1">
                          <a:latin typeface="Arial" panose="020B0604020202020204" pitchFamily="34" charset="0"/>
                          <a:cs typeface="Arial" panose="020B0604020202020204" pitchFamily="34" charset="0"/>
                        </a:rPr>
                        <a:t>việc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hoạt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họa</a:t>
                      </a:r>
                      <a:endParaRPr lang="en-US"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3572367533"/>
                  </a:ext>
                </a:extLst>
              </a:tr>
              <a:tr h="1025898">
                <a:tc>
                  <a:txBody>
                    <a:bodyPr/>
                    <a:lstStyle/>
                    <a:p>
                      <a:pPr algn="ctr"/>
                      <a:r>
                        <a:rPr lang="en-US" dirty="0">
                          <a:latin typeface="Arial" panose="020B0604020202020204" pitchFamily="34" charset="0"/>
                          <a:cs typeface="Arial" panose="020B0604020202020204" pitchFamily="34" charset="0"/>
                        </a:rPr>
                        <a:t>Divider không </a:t>
                      </a:r>
                      <a:r>
                        <a:rPr lang="en-US" dirty="0" err="1">
                          <a:latin typeface="Arial" panose="020B0604020202020204" pitchFamily="34" charset="0"/>
                          <a:cs typeface="Arial" panose="020B0604020202020204" pitchFamily="34" charset="0"/>
                        </a:rPr>
                        <a:t>linh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hoạt</a:t>
                      </a:r>
                      <a:endParaRPr lang="en-US" dirty="0">
                        <a:latin typeface="Arial" panose="020B0604020202020204" pitchFamily="34" charset="0"/>
                        <a:cs typeface="Arial" panose="020B0604020202020204" pitchFamily="34" charset="0"/>
                      </a:endParaRPr>
                    </a:p>
                  </a:txBody>
                  <a:tcPr anchor="ctr"/>
                </a:tc>
                <a:tc>
                  <a:txBody>
                    <a:bodyPr/>
                    <a:lstStyle/>
                    <a:p>
                      <a:pPr algn="ctr"/>
                      <a:r>
                        <a:rPr lang="en-US" dirty="0" err="1">
                          <a:latin typeface="Arial" panose="020B0604020202020204" pitchFamily="34" charset="0"/>
                          <a:cs typeface="Arial" panose="020B0604020202020204" pitchFamily="34" charset="0"/>
                        </a:rPr>
                        <a:t>Hỗ</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ItemDecoration</a:t>
                      </a:r>
                      <a:r>
                        <a:rPr lang="en-US" dirty="0">
                          <a:latin typeface="Arial" panose="020B0604020202020204" pitchFamily="34" charset="0"/>
                          <a:cs typeface="Arial" panose="020B0604020202020204" pitchFamily="34" charset="0"/>
                        </a:rPr>
                        <a:t> có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tùy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biến</a:t>
                      </a:r>
                      <a:r>
                        <a:rPr lang="en-US" dirty="0">
                          <a:latin typeface="Arial" panose="020B0604020202020204" pitchFamily="34" charset="0"/>
                          <a:cs typeface="Arial" panose="020B0604020202020204" pitchFamily="34" charset="0"/>
                        </a:rPr>
                        <a:t> divider</a:t>
                      </a:r>
                    </a:p>
                  </a:txBody>
                  <a:tcPr anchor="ctr"/>
                </a:tc>
                <a:extLst>
                  <a:ext uri="{0D108BD9-81ED-4DB2-BD59-A6C34878D82A}">
                    <a16:rowId xmlns:a16="http://schemas.microsoft.com/office/drawing/2014/main" val="633830734"/>
                  </a:ext>
                </a:extLst>
              </a:tr>
              <a:tr h="1174716">
                <a:tc>
                  <a:txBody>
                    <a:bodyPr/>
                    <a:lstStyle/>
                    <a:p>
                      <a:pPr algn="ctr"/>
                      <a:r>
                        <a:rPr lang="en-US" sz="1800" b="0" i="0" kern="1200" dirty="0" err="1">
                          <a:solidFill>
                            <a:schemeClr val="accent1"/>
                          </a:solidFill>
                          <a:effectLst/>
                          <a:latin typeface="Arial" panose="020B0604020202020204" pitchFamily="34" charset="0"/>
                          <a:ea typeface="+mn-ea"/>
                          <a:cs typeface="Arial" panose="020B0604020202020204" pitchFamily="34" charset="0"/>
                        </a:rPr>
                        <a:t>notifyDataSetChanged</a:t>
                      </a:r>
                      <a:r>
                        <a:rPr lang="en-US" sz="1800" b="0" i="0" kern="1200" dirty="0">
                          <a:solidFill>
                            <a:schemeClr val="accent1"/>
                          </a:solidFill>
                          <a:effectLst/>
                          <a:latin typeface="Arial" panose="020B0604020202020204" pitchFamily="34" charset="0"/>
                          <a:ea typeface="+mn-ea"/>
                          <a:cs typeface="Arial" panose="020B0604020202020204" pitchFamily="34" charset="0"/>
                        </a:rPr>
                        <a:t>(), </a:t>
                      </a:r>
                      <a:endParaRPr lang="en-US" dirty="0">
                        <a:solidFill>
                          <a:schemeClr val="accent1"/>
                        </a:solidFill>
                        <a:latin typeface="Arial" panose="020B0604020202020204" pitchFamily="34" charset="0"/>
                        <a:cs typeface="Arial" panose="020B0604020202020204" pitchFamily="34" charset="0"/>
                      </a:endParaRPr>
                    </a:p>
                  </a:txBody>
                  <a:tcPr anchor="ctr"/>
                </a:tc>
                <a:tc>
                  <a:txBody>
                    <a:bodyPr/>
                    <a:lstStyle/>
                    <a:p>
                      <a:pPr algn="ctr"/>
                      <a:r>
                        <a:rPr lang="en-US" sz="1800" b="0" i="0" kern="1200" dirty="0" err="1">
                          <a:solidFill>
                            <a:schemeClr val="accent1"/>
                          </a:solidFill>
                          <a:effectLst/>
                          <a:latin typeface="Arial" panose="020B0604020202020204" pitchFamily="34" charset="0"/>
                          <a:ea typeface="+mn-ea"/>
                          <a:cs typeface="Arial" panose="020B0604020202020204" pitchFamily="34" charset="0"/>
                        </a:rPr>
                        <a:t>notifyDataSetChanged</a:t>
                      </a:r>
                      <a:r>
                        <a:rPr lang="en-US" sz="1800" b="0" i="0" kern="1200" dirty="0">
                          <a:solidFill>
                            <a:schemeClr val="accent1"/>
                          </a:solidFill>
                          <a:effectLst/>
                          <a:latin typeface="Arial" panose="020B0604020202020204" pitchFamily="34" charset="0"/>
                          <a:ea typeface="+mn-ea"/>
                          <a:cs typeface="Arial" panose="020B0604020202020204" pitchFamily="34" charset="0"/>
                        </a:rPr>
                        <a:t>()</a:t>
                      </a:r>
                    </a:p>
                    <a:p>
                      <a:pPr algn="ctr"/>
                      <a:r>
                        <a:rPr lang="en-US" sz="1800" b="0" i="0" kern="1200" dirty="0" err="1">
                          <a:solidFill>
                            <a:schemeClr val="accent1"/>
                          </a:solidFill>
                          <a:effectLst/>
                          <a:latin typeface="Arial" panose="020B0604020202020204" pitchFamily="34" charset="0"/>
                          <a:ea typeface="+mn-ea"/>
                          <a:cs typeface="Arial" panose="020B0604020202020204" pitchFamily="34" charset="0"/>
                        </a:rPr>
                        <a:t>notifyItemInserted</a:t>
                      </a:r>
                      <a:r>
                        <a:rPr lang="en-US" sz="1800" b="0" i="0" kern="1200" dirty="0">
                          <a:solidFill>
                            <a:schemeClr val="accent1"/>
                          </a:solidFill>
                          <a:effectLst/>
                          <a:latin typeface="Arial" panose="020B0604020202020204" pitchFamily="34" charset="0"/>
                          <a:ea typeface="+mn-ea"/>
                          <a:cs typeface="Arial" panose="020B0604020202020204" pitchFamily="34" charset="0"/>
                        </a:rPr>
                        <a:t>(), </a:t>
                      </a:r>
                      <a:r>
                        <a:rPr lang="en-US" sz="1800" b="0" i="0" kern="1200" dirty="0" err="1">
                          <a:solidFill>
                            <a:schemeClr val="accent1"/>
                          </a:solidFill>
                          <a:effectLst/>
                          <a:latin typeface="Arial" panose="020B0604020202020204" pitchFamily="34" charset="0"/>
                          <a:ea typeface="+mn-ea"/>
                          <a:cs typeface="Arial" panose="020B0604020202020204" pitchFamily="34" charset="0"/>
                        </a:rPr>
                        <a:t>notifyItemRemoved</a:t>
                      </a:r>
                      <a:r>
                        <a:rPr lang="en-US" sz="1800" b="0" i="0" kern="1200" dirty="0">
                          <a:solidFill>
                            <a:schemeClr val="accent1"/>
                          </a:solidFill>
                          <a:effectLst/>
                          <a:latin typeface="Arial" panose="020B0604020202020204" pitchFamily="34" charset="0"/>
                          <a:ea typeface="+mn-ea"/>
                          <a:cs typeface="Arial" panose="020B0604020202020204" pitchFamily="34" charset="0"/>
                        </a:rPr>
                        <a:t>(), </a:t>
                      </a:r>
                      <a:r>
                        <a:rPr lang="en-US" sz="1800" b="0" i="0" kern="1200" dirty="0" err="1">
                          <a:solidFill>
                            <a:schemeClr val="accent1"/>
                          </a:solidFill>
                          <a:effectLst/>
                          <a:latin typeface="Arial" panose="020B0604020202020204" pitchFamily="34" charset="0"/>
                          <a:ea typeface="+mn-ea"/>
                          <a:cs typeface="Arial" panose="020B0604020202020204" pitchFamily="34" charset="0"/>
                        </a:rPr>
                        <a:t>notifyItemChanged</a:t>
                      </a:r>
                      <a:r>
                        <a:rPr lang="en-US" sz="1800" b="0" i="0" kern="1200" dirty="0">
                          <a:solidFill>
                            <a:schemeClr val="accent1"/>
                          </a:solidFill>
                          <a:effectLst/>
                          <a:latin typeface="Arial" panose="020B0604020202020204" pitchFamily="34" charset="0"/>
                          <a:ea typeface="+mn-ea"/>
                          <a:cs typeface="Arial" panose="020B0604020202020204" pitchFamily="34" charset="0"/>
                        </a:rPr>
                        <a:t>()</a:t>
                      </a:r>
                      <a:endParaRPr lang="en-US"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772549240"/>
                  </a:ext>
                </a:extLst>
              </a:tr>
            </a:tbl>
          </a:graphicData>
        </a:graphic>
      </p:graphicFrame>
    </p:spTree>
    <p:extLst>
      <p:ext uri="{BB962C8B-B14F-4D97-AF65-F5344CB8AC3E}">
        <p14:creationId xmlns:p14="http://schemas.microsoft.com/office/powerpoint/2010/main" val="2649559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C0801-7AAC-4ACE-924B-13F3DD85B2FB}"/>
              </a:ext>
            </a:extLst>
          </p:cNvPr>
          <p:cNvSpPr>
            <a:spLocks noGrp="1"/>
          </p:cNvSpPr>
          <p:nvPr>
            <p:ph type="ctrTitle"/>
          </p:nvPr>
        </p:nvSpPr>
        <p:spPr>
          <a:xfrm>
            <a:off x="1118747" y="247635"/>
            <a:ext cx="9954506" cy="589620"/>
          </a:xfrm>
        </p:spPr>
        <p:txBody>
          <a:bodyPr>
            <a:noAutofit/>
          </a:bodyPr>
          <a:lstStyle/>
          <a:p>
            <a:r>
              <a:rPr lang="en-US" sz="4000" b="1" dirty="0">
                <a:latin typeface="Arial" panose="020B0604020202020204" pitchFamily="34" charset="0"/>
                <a:cs typeface="Arial" panose="020B0604020202020204" pitchFamily="34" charset="0"/>
              </a:rPr>
              <a:t>Các component </a:t>
            </a:r>
            <a:r>
              <a:rPr lang="en-US" sz="4000" b="1" dirty="0" err="1">
                <a:latin typeface="Arial" panose="020B0604020202020204" pitchFamily="34" charset="0"/>
                <a:cs typeface="Arial" panose="020B0604020202020204" pitchFamily="34" charset="0"/>
              </a:rPr>
              <a:t>chính</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của</a:t>
            </a:r>
            <a:r>
              <a:rPr lang="en-US" sz="4000" b="1" dirty="0">
                <a:latin typeface="Arial" panose="020B0604020202020204" pitchFamily="34" charset="0"/>
                <a:cs typeface="Arial" panose="020B0604020202020204" pitchFamily="34" charset="0"/>
              </a:rPr>
              <a:t> </a:t>
            </a:r>
            <a:r>
              <a:rPr lang="en-US" sz="4000" b="1" dirty="0" err="1">
                <a:latin typeface="Arial" panose="020B0604020202020204" pitchFamily="34" charset="0"/>
                <a:cs typeface="Arial" panose="020B0604020202020204" pitchFamily="34" charset="0"/>
              </a:rPr>
              <a:t>RecyclerView</a:t>
            </a:r>
            <a:endParaRPr lang="en-US" sz="4000" b="1"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14F2EA7B-23C1-4FC2-8B1B-16E0415D9157}"/>
              </a:ext>
            </a:extLst>
          </p:cNvPr>
          <p:cNvSpPr txBox="1"/>
          <p:nvPr/>
        </p:nvSpPr>
        <p:spPr>
          <a:xfrm>
            <a:off x="4853354" y="1780412"/>
            <a:ext cx="6693978" cy="3347840"/>
          </a:xfrm>
          <a:prstGeom prst="rect">
            <a:avLst/>
          </a:prstGeom>
          <a:noFill/>
        </p:spPr>
        <p:txBody>
          <a:bodyPr wrap="square" rtlCol="0">
            <a:spAutoFit/>
          </a:bodyPr>
          <a:lstStyle/>
          <a:p>
            <a:pPr>
              <a:lnSpc>
                <a:spcPct val="150000"/>
              </a:lnSpc>
            </a:pPr>
            <a:r>
              <a:rPr lang="en-US" sz="2400" b="1" i="1" dirty="0" err="1">
                <a:latin typeface="Arial" panose="020B0604020202020204" pitchFamily="34" charset="0"/>
                <a:cs typeface="Arial" panose="020B0604020202020204" pitchFamily="34" charset="0"/>
              </a:rPr>
              <a:t>RecyclerView</a:t>
            </a:r>
            <a:r>
              <a:rPr lang="en-US" sz="2400" b="1" i="1" dirty="0">
                <a:latin typeface="Arial" panose="020B0604020202020204" pitchFamily="34" charset="0"/>
                <a:cs typeface="Arial" panose="020B0604020202020204" pitchFamily="34" charset="0"/>
              </a:rPr>
              <a:t> có 4 component:</a:t>
            </a:r>
          </a:p>
          <a:p>
            <a:pPr>
              <a:lnSpc>
                <a:spcPct val="150000"/>
              </a:lnSpc>
            </a:pPr>
            <a:endParaRPr lang="en-US" sz="2400" dirty="0">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RecyclerView.</a:t>
            </a:r>
            <a:r>
              <a:rPr lang="en-US" sz="2400" i="1" dirty="0" err="1">
                <a:latin typeface="Arial" panose="020B0604020202020204" pitchFamily="34" charset="0"/>
                <a:cs typeface="Arial" panose="020B0604020202020204" pitchFamily="34" charset="0"/>
              </a:rPr>
              <a:t>Adapter</a:t>
            </a:r>
            <a:endParaRPr lang="en-US" sz="2400" i="1" dirty="0">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RecyclerView.</a:t>
            </a:r>
            <a:r>
              <a:rPr lang="en-US" sz="2400" i="1" dirty="0" err="1">
                <a:latin typeface="Arial" panose="020B0604020202020204" pitchFamily="34" charset="0"/>
                <a:cs typeface="Arial" panose="020B0604020202020204" pitchFamily="34" charset="0"/>
              </a:rPr>
              <a:t>LayoutManager</a:t>
            </a:r>
            <a:endParaRPr lang="en-US" sz="2400" i="1" dirty="0">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RecyclerView.</a:t>
            </a:r>
            <a:r>
              <a:rPr lang="en-US" sz="2400" i="1" dirty="0" err="1">
                <a:latin typeface="Arial" panose="020B0604020202020204" pitchFamily="34" charset="0"/>
                <a:cs typeface="Arial" panose="020B0604020202020204" pitchFamily="34" charset="0"/>
              </a:rPr>
              <a:t>ItemAnimator</a:t>
            </a:r>
            <a:endParaRPr lang="en-US" sz="2400" i="1" dirty="0">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RecyclerView.</a:t>
            </a:r>
            <a:r>
              <a:rPr lang="en-US" sz="2400" i="1" dirty="0" err="1">
                <a:latin typeface="Arial" panose="020B0604020202020204" pitchFamily="34" charset="0"/>
                <a:cs typeface="Arial" panose="020B0604020202020204" pitchFamily="34" charset="0"/>
              </a:rPr>
              <a:t>ViewHolder</a:t>
            </a:r>
            <a:endParaRPr lang="en-US" sz="2400"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53895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C0801-7AAC-4ACE-924B-13F3DD85B2FB}"/>
              </a:ext>
            </a:extLst>
          </p:cNvPr>
          <p:cNvSpPr>
            <a:spLocks noGrp="1"/>
          </p:cNvSpPr>
          <p:nvPr>
            <p:ph type="ctr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r>
              <a:rPr lang="en-US" sz="2600" b="1" kern="1200" dirty="0">
                <a:solidFill>
                  <a:srgbClr val="FFFFFF"/>
                </a:solidFill>
                <a:latin typeface="+mj-lt"/>
                <a:ea typeface="+mj-ea"/>
                <a:cs typeface="+mj-cs"/>
              </a:rPr>
              <a:t>Adapter</a:t>
            </a:r>
          </a:p>
        </p:txBody>
      </p:sp>
      <p:pic>
        <p:nvPicPr>
          <p:cNvPr id="2052" name="Picture 4">
            <a:extLst>
              <a:ext uri="{FF2B5EF4-FFF2-40B4-BE49-F238E27FC236}">
                <a16:creationId xmlns:a16="http://schemas.microsoft.com/office/drawing/2014/main" id="{508BB0D7-92AF-41B3-B6DF-9053A98B7EF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323471" y="-1"/>
            <a:ext cx="7228449" cy="362243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AAAFD77-FB19-45D1-8D93-CDAE77693CFE}"/>
              </a:ext>
            </a:extLst>
          </p:cNvPr>
          <p:cNvSpPr txBox="1"/>
          <p:nvPr/>
        </p:nvSpPr>
        <p:spPr>
          <a:xfrm>
            <a:off x="4323470" y="3622433"/>
            <a:ext cx="7652220" cy="2534027"/>
          </a:xfrm>
          <a:prstGeom prst="rect">
            <a:avLst/>
          </a:prstGeom>
          <a:noFill/>
        </p:spPr>
        <p:txBody>
          <a:bodyPr wrap="square" rtlCol="0">
            <a:spAutoFit/>
          </a:bodyPr>
          <a:lstStyle/>
          <a:p>
            <a:pPr>
              <a:lnSpc>
                <a:spcPct val="150000"/>
              </a:lnSpc>
            </a:pPr>
            <a:r>
              <a:rPr lang="vi-VN" dirty="0"/>
              <a:t>Khi tạo custom Adapter chúng ta phải </a:t>
            </a:r>
            <a:r>
              <a:rPr lang="vi-VN" b="1" dirty="0"/>
              <a:t>override</a:t>
            </a:r>
            <a:r>
              <a:rPr lang="vi-VN" dirty="0"/>
              <a:t> lại 2 phương thức chính đó là:</a:t>
            </a:r>
          </a:p>
          <a:p>
            <a:pPr>
              <a:lnSpc>
                <a:spcPct val="150000"/>
              </a:lnSpc>
            </a:pPr>
            <a:r>
              <a:rPr lang="vi-VN" b="1" dirty="0"/>
              <a:t>onCreateViewHolder</a:t>
            </a:r>
            <a:r>
              <a:rPr lang="vi-VN" dirty="0"/>
              <a:t>: phương thức này dùng để tạo view mới cho</a:t>
            </a:r>
            <a:r>
              <a:rPr lang="en-US" dirty="0"/>
              <a:t> </a:t>
            </a:r>
            <a:r>
              <a:rPr lang="vi-VN" dirty="0"/>
              <a:t>RecyclerView. Nếu RecyclerView đã cached lại View thì phương thức này sẽ không gọi.</a:t>
            </a:r>
          </a:p>
          <a:p>
            <a:pPr>
              <a:lnSpc>
                <a:spcPct val="150000"/>
              </a:lnSpc>
            </a:pPr>
            <a:r>
              <a:rPr lang="vi-VN" b="1" dirty="0"/>
              <a:t>onBindViewHolder</a:t>
            </a:r>
            <a:r>
              <a:rPr lang="vi-VN" dirty="0"/>
              <a:t> : phương thức này dùng để gắn data và view.</a:t>
            </a:r>
          </a:p>
        </p:txBody>
      </p:sp>
    </p:spTree>
    <p:extLst>
      <p:ext uri="{BB962C8B-B14F-4D97-AF65-F5344CB8AC3E}">
        <p14:creationId xmlns:p14="http://schemas.microsoft.com/office/powerpoint/2010/main" val="950831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C0801-7AAC-4ACE-924B-13F3DD85B2FB}"/>
              </a:ext>
            </a:extLst>
          </p:cNvPr>
          <p:cNvSpPr>
            <a:spLocks noGrp="1"/>
          </p:cNvSpPr>
          <p:nvPr>
            <p:ph type="ctr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r>
              <a:rPr lang="en-US" sz="2600" b="1" dirty="0">
                <a:solidFill>
                  <a:srgbClr val="FFFFFF"/>
                </a:solidFill>
              </a:rPr>
              <a:t>Layout Manager</a:t>
            </a:r>
            <a:endParaRPr lang="en-US" sz="2600" b="1" kern="1200" dirty="0">
              <a:solidFill>
                <a:srgbClr val="FFFFFF"/>
              </a:solidFill>
              <a:latin typeface="+mj-lt"/>
              <a:ea typeface="+mj-ea"/>
              <a:cs typeface="+mj-cs"/>
            </a:endParaRPr>
          </a:p>
        </p:txBody>
      </p:sp>
      <p:sp>
        <p:nvSpPr>
          <p:cNvPr id="4" name="TextBox 3">
            <a:extLst>
              <a:ext uri="{FF2B5EF4-FFF2-40B4-BE49-F238E27FC236}">
                <a16:creationId xmlns:a16="http://schemas.microsoft.com/office/drawing/2014/main" id="{AAAAFD77-FB19-45D1-8D93-CDAE77693CFE}"/>
              </a:ext>
            </a:extLst>
          </p:cNvPr>
          <p:cNvSpPr txBox="1"/>
          <p:nvPr/>
        </p:nvSpPr>
        <p:spPr>
          <a:xfrm>
            <a:off x="4323471" y="3602917"/>
            <a:ext cx="7765361" cy="2534027"/>
          </a:xfrm>
          <a:prstGeom prst="rect">
            <a:avLst/>
          </a:prstGeom>
          <a:noFill/>
        </p:spPr>
        <p:txBody>
          <a:bodyPr wrap="square" rtlCol="0">
            <a:spAutoFit/>
          </a:bodyPr>
          <a:lstStyle/>
          <a:p>
            <a:pPr>
              <a:lnSpc>
                <a:spcPct val="150000"/>
              </a:lnSpc>
            </a:pPr>
            <a:r>
              <a:rPr lang="vi-VN" b="1" dirty="0">
                <a:latin typeface="Arial" panose="020B0604020202020204" pitchFamily="34" charset="0"/>
                <a:cs typeface="Arial" panose="020B0604020202020204" pitchFamily="34" charset="0"/>
              </a:rPr>
              <a:t>LinenarLayoutManager</a:t>
            </a:r>
            <a:r>
              <a:rPr lang="en-US" b="1" dirty="0">
                <a:latin typeface="Arial" panose="020B0604020202020204" pitchFamily="34" charset="0"/>
                <a:cs typeface="Arial" panose="020B0604020202020204" pitchFamily="34" charset="0"/>
              </a:rPr>
              <a:t>:</a:t>
            </a:r>
            <a:r>
              <a:rPr lang="vi-VN" dirty="0">
                <a:latin typeface="Arial" panose="020B0604020202020204" pitchFamily="34" charset="0"/>
                <a:cs typeface="Arial" panose="020B0604020202020204" pitchFamily="34" charset="0"/>
              </a:rPr>
              <a:t> Hỗ trợ scroll các item theo chiều ngang hay chiều dọc.</a:t>
            </a:r>
          </a:p>
          <a:p>
            <a:pPr>
              <a:lnSpc>
                <a:spcPct val="150000"/>
              </a:lnSpc>
            </a:pPr>
            <a:r>
              <a:rPr lang="vi-VN" b="1" dirty="0">
                <a:latin typeface="Arial" panose="020B0604020202020204" pitchFamily="34" charset="0"/>
                <a:cs typeface="Arial" panose="020B0604020202020204" pitchFamily="34" charset="0"/>
              </a:rPr>
              <a:t>GridLayoutManager</a:t>
            </a:r>
            <a:r>
              <a:rPr lang="en-US" b="1" dirty="0">
                <a:latin typeface="Arial" panose="020B0604020202020204" pitchFamily="34" charset="0"/>
                <a:cs typeface="Arial" panose="020B0604020202020204" pitchFamily="34" charset="0"/>
              </a:rPr>
              <a:t>:</a:t>
            </a:r>
            <a:r>
              <a:rPr lang="vi-VN" dirty="0">
                <a:latin typeface="Arial" panose="020B0604020202020204" pitchFamily="34" charset="0"/>
                <a:cs typeface="Arial" panose="020B0604020202020204" pitchFamily="34" charset="0"/>
              </a:rPr>
              <a:t> Layout các item trong RecyclerView dưới dạng Grid giống như khi chúng ta sử dụng GridView.</a:t>
            </a:r>
          </a:p>
          <a:p>
            <a:pPr>
              <a:lnSpc>
                <a:spcPct val="150000"/>
              </a:lnSpc>
            </a:pPr>
            <a:r>
              <a:rPr lang="vi-VN" b="1" dirty="0">
                <a:latin typeface="Arial" panose="020B0604020202020204" pitchFamily="34" charset="0"/>
                <a:cs typeface="Arial" panose="020B0604020202020204" pitchFamily="34" charset="0"/>
              </a:rPr>
              <a:t>StaggerdGridLayoutManager</a:t>
            </a:r>
            <a:r>
              <a:rPr lang="en-US" b="1" dirty="0">
                <a:latin typeface="Arial" panose="020B0604020202020204" pitchFamily="34" charset="0"/>
                <a:cs typeface="Arial" panose="020B0604020202020204" pitchFamily="34" charset="0"/>
              </a:rPr>
              <a:t>:</a:t>
            </a:r>
            <a:r>
              <a:rPr lang="vi-VN" dirty="0">
                <a:latin typeface="Arial" panose="020B0604020202020204" pitchFamily="34" charset="0"/>
                <a:cs typeface="Arial" panose="020B0604020202020204" pitchFamily="34" charset="0"/>
              </a:rPr>
              <a:t> Layout các item trong ListView dưới dạng Grid so le.</a:t>
            </a:r>
          </a:p>
        </p:txBody>
      </p:sp>
      <p:pic>
        <p:nvPicPr>
          <p:cNvPr id="4098" name="Picture 2">
            <a:extLst>
              <a:ext uri="{FF2B5EF4-FFF2-40B4-BE49-F238E27FC236}">
                <a16:creationId xmlns:a16="http://schemas.microsoft.com/office/drawing/2014/main" id="{32BA9502-2A0D-43F2-BBEE-0FC515059F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3471" y="-2"/>
            <a:ext cx="7765362" cy="3429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6064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C0801-7AAC-4ACE-924B-13F3DD85B2FB}"/>
              </a:ext>
            </a:extLst>
          </p:cNvPr>
          <p:cNvSpPr>
            <a:spLocks noGrp="1"/>
          </p:cNvSpPr>
          <p:nvPr>
            <p:ph type="ctrTitle"/>
          </p:nvPr>
        </p:nvSpPr>
        <p:spPr>
          <a:xfrm>
            <a:off x="640080" y="2074363"/>
            <a:ext cx="282883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r>
              <a:rPr lang="en-US" sz="2600" b="1" dirty="0" err="1">
                <a:solidFill>
                  <a:srgbClr val="FFFFFF"/>
                </a:solidFill>
              </a:rPr>
              <a:t>ItemAnimator</a:t>
            </a:r>
            <a:endParaRPr lang="en-US" sz="2600" b="1" kern="1200" dirty="0">
              <a:solidFill>
                <a:srgbClr val="FFFFFF"/>
              </a:solidFill>
              <a:latin typeface="+mj-lt"/>
              <a:ea typeface="+mj-ea"/>
              <a:cs typeface="+mj-cs"/>
            </a:endParaRPr>
          </a:p>
        </p:txBody>
      </p:sp>
      <p:sp>
        <p:nvSpPr>
          <p:cNvPr id="4" name="TextBox 3">
            <a:extLst>
              <a:ext uri="{FF2B5EF4-FFF2-40B4-BE49-F238E27FC236}">
                <a16:creationId xmlns:a16="http://schemas.microsoft.com/office/drawing/2014/main" id="{AAAAFD77-FB19-45D1-8D93-CDAE77693CFE}"/>
              </a:ext>
            </a:extLst>
          </p:cNvPr>
          <p:cNvSpPr txBox="1"/>
          <p:nvPr/>
        </p:nvSpPr>
        <p:spPr>
          <a:xfrm>
            <a:off x="4323471" y="3602917"/>
            <a:ext cx="7765361" cy="2118529"/>
          </a:xfrm>
          <a:prstGeom prst="rect">
            <a:avLst/>
          </a:prstGeom>
          <a:noFill/>
        </p:spPr>
        <p:txBody>
          <a:bodyPr wrap="square" rtlCol="0">
            <a:spAutoFit/>
          </a:bodyPr>
          <a:lstStyle/>
          <a:p>
            <a:pPr>
              <a:lnSpc>
                <a:spcPct val="150000"/>
              </a:lnSpc>
            </a:pPr>
            <a:r>
              <a:rPr lang="vi-VN" b="1" dirty="0">
                <a:latin typeface="Arial" panose="020B0604020202020204" pitchFamily="34" charset="0"/>
                <a:cs typeface="Arial" panose="020B0604020202020204" pitchFamily="34" charset="0"/>
              </a:rPr>
              <a:t>ItemAnimator</a:t>
            </a:r>
            <a:r>
              <a:rPr lang="vi-VN" dirty="0">
                <a:latin typeface="Arial" panose="020B0604020202020204" pitchFamily="34" charset="0"/>
                <a:cs typeface="Arial" panose="020B0604020202020204" pitchFamily="34" charset="0"/>
              </a:rPr>
              <a:t>: Là class đại diện, khung sườn của animation trong RecyclerView.</a:t>
            </a:r>
            <a:endParaRPr lang="en-US" dirty="0">
              <a:latin typeface="Arial" panose="020B0604020202020204" pitchFamily="34" charset="0"/>
              <a:cs typeface="Arial" panose="020B0604020202020204" pitchFamily="34" charset="0"/>
            </a:endParaRPr>
          </a:p>
          <a:p>
            <a:pPr>
              <a:lnSpc>
                <a:spcPct val="150000"/>
              </a:lnSpc>
            </a:pPr>
            <a:r>
              <a:rPr lang="vi-VN" b="1" dirty="0">
                <a:latin typeface="Arial" panose="020B0604020202020204" pitchFamily="34" charset="0"/>
                <a:cs typeface="Arial" panose="020B0604020202020204" pitchFamily="34" charset="0"/>
              </a:rPr>
              <a:t>SimpleItemAnimator</a:t>
            </a:r>
            <a:r>
              <a:rPr lang="vi-VN" dirty="0">
                <a:latin typeface="Arial" panose="020B0604020202020204" pitchFamily="34" charset="0"/>
                <a:cs typeface="Arial" panose="020B0604020202020204" pitchFamily="34" charset="0"/>
              </a:rPr>
              <a:t>: class wrapper lại ItemAnimator.</a:t>
            </a:r>
            <a:endParaRPr lang="en-US" dirty="0">
              <a:latin typeface="Arial" panose="020B0604020202020204" pitchFamily="34" charset="0"/>
              <a:cs typeface="Arial" panose="020B0604020202020204" pitchFamily="34" charset="0"/>
            </a:endParaRPr>
          </a:p>
          <a:p>
            <a:pPr>
              <a:lnSpc>
                <a:spcPct val="150000"/>
              </a:lnSpc>
            </a:pPr>
            <a:r>
              <a:rPr lang="vi-VN" b="1" dirty="0">
                <a:latin typeface="Arial" panose="020B0604020202020204" pitchFamily="34" charset="0"/>
                <a:cs typeface="Arial" panose="020B0604020202020204" pitchFamily="34" charset="0"/>
              </a:rPr>
              <a:t>DefaultItemAnimtor</a:t>
            </a:r>
            <a:r>
              <a:rPr lang="vi-VN" dirty="0">
                <a:latin typeface="Arial" panose="020B0604020202020204" pitchFamily="34" charset="0"/>
                <a:cs typeface="Arial" panose="020B0604020202020204" pitchFamily="34" charset="0"/>
              </a:rPr>
              <a:t>: class xử lý animtion mặc định sử dụng trong</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RecyclerView.</a:t>
            </a:r>
          </a:p>
        </p:txBody>
      </p:sp>
      <p:pic>
        <p:nvPicPr>
          <p:cNvPr id="5122" name="Picture 2">
            <a:extLst>
              <a:ext uri="{FF2B5EF4-FFF2-40B4-BE49-F238E27FC236}">
                <a16:creationId xmlns:a16="http://schemas.microsoft.com/office/drawing/2014/main" id="{8D0D41E1-76A4-4216-8E98-351ABB293A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1370" y="116114"/>
            <a:ext cx="7647462" cy="3486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380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C0801-7AAC-4ACE-924B-13F3DD85B2FB}"/>
              </a:ext>
            </a:extLst>
          </p:cNvPr>
          <p:cNvSpPr>
            <a:spLocks noGrp="1"/>
          </p:cNvSpPr>
          <p:nvPr>
            <p:ph type="ctrTitle"/>
          </p:nvPr>
        </p:nvSpPr>
        <p:spPr>
          <a:xfrm>
            <a:off x="640080" y="2074363"/>
            <a:ext cx="282883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r>
              <a:rPr lang="en-US" sz="2600" b="1" dirty="0">
                <a:solidFill>
                  <a:srgbClr val="FFFFFF"/>
                </a:solidFill>
              </a:rPr>
              <a:t>View Holder</a:t>
            </a:r>
            <a:endParaRPr lang="en-US" sz="2600" b="1" kern="1200" dirty="0">
              <a:solidFill>
                <a:srgbClr val="FFFFFF"/>
              </a:solidFill>
              <a:latin typeface="+mj-lt"/>
              <a:ea typeface="+mj-ea"/>
              <a:cs typeface="+mj-cs"/>
            </a:endParaRPr>
          </a:p>
        </p:txBody>
      </p:sp>
      <p:sp>
        <p:nvSpPr>
          <p:cNvPr id="4" name="TextBox 3">
            <a:extLst>
              <a:ext uri="{FF2B5EF4-FFF2-40B4-BE49-F238E27FC236}">
                <a16:creationId xmlns:a16="http://schemas.microsoft.com/office/drawing/2014/main" id="{AAAAFD77-FB19-45D1-8D93-CDAE77693CFE}"/>
              </a:ext>
            </a:extLst>
          </p:cNvPr>
          <p:cNvSpPr txBox="1"/>
          <p:nvPr/>
        </p:nvSpPr>
        <p:spPr>
          <a:xfrm>
            <a:off x="4323471" y="3602917"/>
            <a:ext cx="7650815" cy="1738340"/>
          </a:xfrm>
          <a:prstGeom prst="rect">
            <a:avLst/>
          </a:prstGeom>
          <a:noFill/>
        </p:spPr>
        <p:txBody>
          <a:bodyPr wrap="square" rtlCol="0">
            <a:spAutoFit/>
          </a:bodyPr>
          <a:lstStyle/>
          <a:p>
            <a:pPr>
              <a:lnSpc>
                <a:spcPct val="150000"/>
              </a:lnSpc>
            </a:pPr>
            <a:r>
              <a:rPr lang="en-US" b="1" dirty="0">
                <a:latin typeface="Arial" panose="020B0604020202020204" pitchFamily="34" charset="0"/>
                <a:cs typeface="Arial" panose="020B0604020202020204" pitchFamily="34" charset="0"/>
              </a:rPr>
              <a:t>C</a:t>
            </a:r>
            <a:r>
              <a:rPr lang="vi-VN" b="1" dirty="0"/>
              <a:t>ơ chế hoạt động của ViewHolders</a:t>
            </a:r>
            <a:r>
              <a:rPr lang="vi-VN" dirty="0"/>
              <a:t>: Trong trường hợp bạn cần một View mới, nó sẽ tự động tạo ra ViewHolder object mới để inflate layout và giữ references đó (có thể hiểu như một dạng cache dữ liệu), hoặc nếu View đó đã được tạo trước đó thì nó sẽ tái sử dụng đối tượng từ stack.</a:t>
            </a:r>
            <a:endParaRPr lang="vi-VN" sz="1600" dirty="0"/>
          </a:p>
        </p:txBody>
      </p:sp>
      <p:pic>
        <p:nvPicPr>
          <p:cNvPr id="6146" name="Picture 2">
            <a:extLst>
              <a:ext uri="{FF2B5EF4-FFF2-40B4-BE49-F238E27FC236}">
                <a16:creationId xmlns:a16="http://schemas.microsoft.com/office/drawing/2014/main" id="{36C68587-5F93-4F6E-AE80-1FBC520C73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3471" y="0"/>
            <a:ext cx="7765361" cy="3602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8901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35FF6DB-97A1-4A5D-938D-FEE0AA9063DA}"/>
              </a:ext>
            </a:extLst>
          </p:cNvPr>
          <p:cNvSpPr>
            <a:spLocks noGrp="1"/>
          </p:cNvSpPr>
          <p:nvPr>
            <p:ph type="ctrTitle"/>
          </p:nvPr>
        </p:nvSpPr>
        <p:spPr>
          <a:xfrm>
            <a:off x="5251939" y="0"/>
            <a:ext cx="5355101" cy="759655"/>
          </a:xfrm>
        </p:spPr>
        <p:txBody>
          <a:bodyPr>
            <a:normAutofit/>
          </a:bodyPr>
          <a:lstStyle/>
          <a:p>
            <a:r>
              <a:rPr lang="en-US" sz="4400" b="1" dirty="0" err="1">
                <a:latin typeface="Arial" panose="020B0604020202020204" pitchFamily="34" charset="0"/>
                <a:cs typeface="Arial" panose="020B0604020202020204" pitchFamily="34" charset="0"/>
              </a:rPr>
              <a:t>DiffUtil</a:t>
            </a:r>
            <a:endParaRPr lang="en-US" sz="4400" b="1"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7A7B1F04-6614-4557-B278-2676341788F8}"/>
              </a:ext>
            </a:extLst>
          </p:cNvPr>
          <p:cNvSpPr txBox="1"/>
          <p:nvPr/>
        </p:nvSpPr>
        <p:spPr>
          <a:xfrm>
            <a:off x="3657601" y="1225690"/>
            <a:ext cx="5880538" cy="3108543"/>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Nguyên</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nhân</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DiffUtil</a:t>
            </a:r>
            <a:r>
              <a:rPr lang="en-US" sz="2800" b="1" dirty="0">
                <a:latin typeface="Arial" panose="020B0604020202020204" pitchFamily="34" charset="0"/>
                <a:cs typeface="Arial" panose="020B0604020202020204" pitchFamily="34" charset="0"/>
              </a:rPr>
              <a:t> ra </a:t>
            </a:r>
            <a:r>
              <a:rPr lang="en-US" sz="2800" b="1" dirty="0" err="1">
                <a:latin typeface="Arial" panose="020B0604020202020204" pitchFamily="34" charset="0"/>
                <a:cs typeface="Arial" panose="020B0604020202020204" pitchFamily="34" charset="0"/>
              </a:rPr>
              <a:t>đời</a:t>
            </a:r>
            <a:r>
              <a:rPr lang="en-US" sz="2800" b="1" dirty="0">
                <a:latin typeface="Arial" panose="020B0604020202020204" pitchFamily="34" charset="0"/>
                <a:cs typeface="Arial" panose="020B0604020202020204" pitchFamily="34" charset="0"/>
              </a:rPr>
              <a:t>?</a:t>
            </a:r>
          </a:p>
          <a:p>
            <a:endParaRPr lang="en-US" sz="2800" b="1" dirty="0">
              <a:latin typeface="Arial" panose="020B0604020202020204" pitchFamily="34" charset="0"/>
              <a:cs typeface="Arial" panose="020B0604020202020204" pitchFamily="34" charset="0"/>
            </a:endParaRPr>
          </a:p>
          <a:p>
            <a:pPr marL="457200" indent="-457200">
              <a:buFontTx/>
              <a:buChar char="-"/>
            </a:pPr>
            <a:r>
              <a:rPr lang="en-US" sz="2800" b="1" dirty="0">
                <a:latin typeface="Arial" panose="020B0604020202020204" pitchFamily="34" charset="0"/>
                <a:cs typeface="Arial" panose="020B0604020202020204" pitchFamily="34" charset="0"/>
              </a:rPr>
              <a:t>C</a:t>
            </a:r>
            <a:r>
              <a:rPr lang="vi-VN" sz="2800" b="1" dirty="0">
                <a:latin typeface="Arial" panose="020B0604020202020204" pitchFamily="34" charset="0"/>
                <a:cs typeface="Arial" panose="020B0604020202020204" pitchFamily="34" charset="0"/>
              </a:rPr>
              <a:t>ơ</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chế</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hoạt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động</a:t>
            </a:r>
            <a:r>
              <a:rPr lang="en-US" sz="2800" b="1" dirty="0">
                <a:latin typeface="Arial" panose="020B0604020202020204" pitchFamily="34" charset="0"/>
                <a:cs typeface="Arial" panose="020B0604020202020204" pitchFamily="34" charset="0"/>
              </a:rPr>
              <a:t>?</a:t>
            </a:r>
          </a:p>
          <a:p>
            <a:endParaRPr lang="en-US" sz="2800" b="1" dirty="0">
              <a:latin typeface="Arial" panose="020B0604020202020204" pitchFamily="34" charset="0"/>
              <a:cs typeface="Arial" panose="020B0604020202020204" pitchFamily="34" charset="0"/>
            </a:endParaRPr>
          </a:p>
          <a:p>
            <a:r>
              <a:rPr lang="en-US" sz="2400" b="1" dirty="0">
                <a:latin typeface="Arial" panose="020B0604020202020204" pitchFamily="34" charset="0"/>
                <a:cs typeface="Arial" panose="020B0604020202020204" pitchFamily="34" charset="0"/>
              </a:rPr>
              <a:t>		</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notifyItemChange</a:t>
            </a:r>
            <a:r>
              <a:rPr lang="en-US" sz="2800" b="1" dirty="0">
                <a:latin typeface="Arial" panose="020B0604020202020204" pitchFamily="34" charset="0"/>
                <a:cs typeface="Arial" panose="020B0604020202020204" pitchFamily="34" charset="0"/>
              </a:rPr>
              <a:t>();</a:t>
            </a:r>
          </a:p>
          <a:p>
            <a:r>
              <a:rPr lang="en-US" sz="2800" b="1" dirty="0">
                <a:latin typeface="Arial" panose="020B0604020202020204" pitchFamily="34" charset="0"/>
                <a:cs typeface="Arial" panose="020B0604020202020204" pitchFamily="34" charset="0"/>
              </a:rPr>
              <a:t>		+ </a:t>
            </a:r>
            <a:r>
              <a:rPr lang="en-US" sz="2800" b="1" dirty="0" err="1">
                <a:latin typeface="Arial" panose="020B0604020202020204" pitchFamily="34" charset="0"/>
                <a:cs typeface="Arial" panose="020B0604020202020204" pitchFamily="34" charset="0"/>
              </a:rPr>
              <a:t>notifyItemMoved</a:t>
            </a:r>
            <a:r>
              <a:rPr lang="en-US" sz="2800" b="1" dirty="0">
                <a:latin typeface="Arial" panose="020B0604020202020204" pitchFamily="34" charset="0"/>
                <a:cs typeface="Arial" panose="020B0604020202020204" pitchFamily="34" charset="0"/>
              </a:rPr>
              <a:t>();</a:t>
            </a:r>
          </a:p>
          <a:p>
            <a:r>
              <a:rPr lang="en-US" sz="2800" b="1" dirty="0">
                <a:latin typeface="Arial" panose="020B0604020202020204" pitchFamily="34" charset="0"/>
                <a:cs typeface="Arial" panose="020B0604020202020204" pitchFamily="34" charset="0"/>
              </a:rPr>
              <a:t>		+ </a:t>
            </a:r>
            <a:r>
              <a:rPr lang="en-US" sz="2800" b="1" dirty="0" err="1">
                <a:latin typeface="Arial" panose="020B0604020202020204" pitchFamily="34" charset="0"/>
                <a:cs typeface="Arial" panose="020B0604020202020204" pitchFamily="34" charset="0"/>
              </a:rPr>
              <a:t>notifyItemInserted</a:t>
            </a:r>
            <a:r>
              <a:rPr lang="en-US" sz="2800" b="1"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3904838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824</TotalTime>
  <Words>1813</Words>
  <Application>Microsoft Office PowerPoint</Application>
  <PresentationFormat>Widescreen</PresentationFormat>
  <Paragraphs>169</Paragraphs>
  <Slides>20</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Anton</vt:lpstr>
      <vt:lpstr>Arial</vt:lpstr>
      <vt:lpstr>Bahnschrift SemiBold Condensed</vt:lpstr>
      <vt:lpstr>Calibri</vt:lpstr>
      <vt:lpstr>Calibri Light</vt:lpstr>
      <vt:lpstr>Consolas</vt:lpstr>
      <vt:lpstr>Office Theme</vt:lpstr>
      <vt:lpstr>RECYCLER VIEW</vt:lpstr>
      <vt:lpstr>Giới thiệu</vt:lpstr>
      <vt:lpstr>So sánh với ListView</vt:lpstr>
      <vt:lpstr>Các component chính của RecyclerView</vt:lpstr>
      <vt:lpstr>Adapter</vt:lpstr>
      <vt:lpstr>Layout Manager</vt:lpstr>
      <vt:lpstr>ItemAnimator</vt:lpstr>
      <vt:lpstr>View Holder</vt:lpstr>
      <vt:lpstr>DiffUtil</vt:lpstr>
      <vt:lpstr>DiffUtil</vt:lpstr>
      <vt:lpstr>DiffUtil</vt:lpstr>
      <vt:lpstr>ListAdapter</vt:lpstr>
      <vt:lpstr>Endless RecyclerView</vt:lpstr>
      <vt:lpstr>Triển khai</vt:lpstr>
      <vt:lpstr>ItemTouchHelper</vt:lpstr>
      <vt:lpstr>ItemTouchHelper</vt:lpstr>
      <vt:lpstr>Triển khai ItemTouchHelper</vt:lpstr>
      <vt:lpstr>Vấn đề hiệu suất</vt:lpstr>
      <vt:lpstr>Review</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RECYCLER VIEW</dc:title>
  <dc:creator>Nguyen Dang  Vinh</dc:creator>
  <cp:lastModifiedBy>Nguyen Dang  Vinh</cp:lastModifiedBy>
  <cp:revision>37</cp:revision>
  <dcterms:created xsi:type="dcterms:W3CDTF">2019-08-29T08:44:02Z</dcterms:created>
  <dcterms:modified xsi:type="dcterms:W3CDTF">2019-09-05T08:08:19Z</dcterms:modified>
</cp:coreProperties>
</file>